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slideMasters/slideMaster36.xml" ContentType="application/vnd.openxmlformats-officedocument.presentationml.slideMaster+xml"/>
  <Override PartName="/ppt/slides/slide36.xml" ContentType="application/vnd.openxmlformats-officedocument.presentationml.slide+xml"/>
  <Override PartName="/ppt/slideMasters/slideMaster37.xml" ContentType="application/vnd.openxmlformats-officedocument.presentationml.slideMaster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notesMasterIdLst>
    <p:notesMasterId r:id="rId39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 showNarration="0" showAnimation="1" useTimings="1">
    <p:present/>
    <p:sldAll/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2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9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3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0.xml"/>
		</Relationships>
</file>

<file path=ppt/notesSlides/_rels/notesSlide3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1.xml"/>
		</Relationships>
</file>

<file path=ppt/notesSlides/_rels/notesSlide3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2.xml"/>
		</Relationships>
</file>

<file path=ppt/notesSlides/_rels/notesSlide3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3.xml"/>
		</Relationships>
</file>

<file path=ppt/notesSlides/_rels/notesSlide3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4.xml"/>
		</Relationships>
</file>

<file path=ppt/notesSlides/_rels/notesSlide3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5.xml"/>
		</Relationships>
</file>

<file path=ppt/notesSlides/_rels/notesSlide3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6.xml"/>
		</Relationships>
</file>

<file path=ppt/notesSlides/_rels/notesSlide3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7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1-1.png"/><Relationship Id="rId2" Type="http://schemas.openxmlformats.org/officeDocument/2006/relationships/image" Target="../media/image-31-2.png"/><Relationship Id="rId3" Type="http://schemas.openxmlformats.org/officeDocument/2006/relationships/image" Target="../media/image-31-3.png"/><Relationship Id="rId4" Type="http://schemas.openxmlformats.org/officeDocument/2006/relationships/image" Target="../media/image-31-4.png"/><Relationship Id="rId5" Type="http://schemas.openxmlformats.org/officeDocument/2006/relationships/image" Target="../media/image-3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6-1.png"/><Relationship Id="rId2" Type="http://schemas.openxmlformats.org/officeDocument/2006/relationships/image" Target="../media/image-36-2.png"/><Relationship Id="rId3" Type="http://schemas.openxmlformats.org/officeDocument/2006/relationships/image" Target="../media/image-3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video" Target="../media/media-37-1.mp4"/><Relationship Id="rId2" Type="http://schemas.microsoft.com/office/2007/relationships/media" Target="../media/media-37-1.mp4"/><Relationship Id="rId3" Type="http://schemas.openxmlformats.org/officeDocument/2006/relationships/image" Target="../media/image-3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11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3FB950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457200"/>
            <a:ext cx="4572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$ gdb --args postgres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548640" y="1188720"/>
            <a:ext cx="777240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4000" b="1" dirty="0">
                <a:solidFill>
                  <a:srgbClr val="E6EDF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Debugging PostgreSQL</a:t>
            </a:r>
            <a:endParaRPr lang="en-US" sz="4000" dirty="0"/>
          </a:p>
          <a:p>
            <a:pPr indent="0" marL="0">
              <a:lnSpc>
                <a:spcPct val="110000"/>
              </a:lnSpc>
              <a:buNone/>
            </a:pPr>
            <a:r>
              <a:rPr lang="en-US" sz="4000" b="1" dirty="0">
                <a:solidFill>
                  <a:srgbClr val="E6EDF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Crashes in Production</a:t>
            </a:r>
            <a:endParaRPr lang="en-US" sz="4000" dirty="0"/>
          </a:p>
        </p:txBody>
      </p:sp>
      <p:sp>
        <p:nvSpPr>
          <p:cNvPr id="5" name="Text 3"/>
          <p:cNvSpPr/>
          <p:nvPr/>
        </p:nvSpPr>
        <p:spPr>
          <a:xfrm>
            <a:off x="548640" y="310896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dirty="0">
                <a:solidFill>
                  <a:srgbClr val="F0883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Core Dumps, GDB, and Extension Debugging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548640" y="3840480"/>
            <a:ext cx="4572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Varik  |  PGDay Armenia 2026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0" y="5088636"/>
            <a:ext cx="9144000" cy="54864"/>
          </a:xfrm>
          <a:prstGeom prst="rect">
            <a:avLst/>
          </a:prstGeom>
          <a:solidFill>
            <a:srgbClr val="3FB950"/>
          </a:solidFill>
          <a:ln/>
        </p:spPr>
      </p:sp>
    </p:spTree>
  </p:cSld>
  <p:clrMapOvr>
    <a:masterClrMapping/>
  </p:clrMapOvr>
  <p:transition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D11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E6EDF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About Me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548640" y="868680"/>
            <a:ext cx="1097280" cy="45720"/>
          </a:xfrm>
          <a:prstGeom prst="rect">
            <a:avLst/>
          </a:prstGeom>
          <a:solidFill>
            <a:srgbClr val="3FB950"/>
          </a:solidFill>
          <a:ln/>
        </p:spPr>
      </p:sp>
      <p:sp>
        <p:nvSpPr>
          <p:cNvPr id="4" name="Shape 2"/>
          <p:cNvSpPr/>
          <p:nvPr/>
        </p:nvSpPr>
        <p:spPr>
          <a:xfrm>
            <a:off x="548640" y="1280160"/>
            <a:ext cx="8046720" cy="1005840"/>
          </a:xfrm>
          <a:prstGeom prst="rect">
            <a:avLst/>
          </a:prstGeom>
          <a:solidFill>
            <a:srgbClr val="161B22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548640" y="1280160"/>
            <a:ext cx="54864" cy="1005840"/>
          </a:xfrm>
          <a:prstGeom prst="rect">
            <a:avLst/>
          </a:prstGeom>
          <a:solidFill>
            <a:srgbClr val="3FB950"/>
          </a:solidFill>
          <a:ln/>
        </p:spPr>
      </p:sp>
      <p:sp>
        <p:nvSpPr>
          <p:cNvPr id="6" name="Text 4"/>
          <p:cNvSpPr/>
          <p:nvPr/>
        </p:nvSpPr>
        <p:spPr>
          <a:xfrm>
            <a:off x="822960" y="132588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3FB95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Varik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822960" y="1737360"/>
            <a:ext cx="7315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Software Engineer  |  10+ years of experience  |  CTF player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548640" y="2606040"/>
            <a:ext cx="2560320" cy="1188720"/>
          </a:xfrm>
          <a:prstGeom prst="rect">
            <a:avLst/>
          </a:prstGeom>
          <a:solidFill>
            <a:srgbClr val="161B22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9" name="Shape 7"/>
          <p:cNvSpPr/>
          <p:nvPr/>
        </p:nvSpPr>
        <p:spPr>
          <a:xfrm>
            <a:off x="548640" y="2606040"/>
            <a:ext cx="2560320" cy="45720"/>
          </a:xfrm>
          <a:prstGeom prst="rect">
            <a:avLst/>
          </a:prstGeom>
          <a:solidFill>
            <a:srgbClr val="F0883E"/>
          </a:solidFill>
          <a:ln/>
        </p:spPr>
      </p:sp>
      <p:sp>
        <p:nvSpPr>
          <p:cNvPr id="10" name="Text 8"/>
          <p:cNvSpPr/>
          <p:nvPr/>
        </p:nvSpPr>
        <p:spPr>
          <a:xfrm>
            <a:off x="731520" y="2788920"/>
            <a:ext cx="21945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Currently</a:t>
            </a:r>
            <a:endParaRPr lang="en-US" sz="1100" dirty="0"/>
          </a:p>
        </p:txBody>
      </p:sp>
      <p:sp>
        <p:nvSpPr>
          <p:cNvPr id="11" name="Text 9"/>
          <p:cNvSpPr/>
          <p:nvPr/>
        </p:nvSpPr>
        <p:spPr>
          <a:xfrm>
            <a:off x="731520" y="3108960"/>
            <a:ext cx="21945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E6EDF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Amaros.ai</a:t>
            </a:r>
            <a:endParaRPr lang="en-US" sz="1800" dirty="0"/>
          </a:p>
        </p:txBody>
      </p:sp>
      <p:sp>
        <p:nvSpPr>
          <p:cNvPr id="12" name="Shape 10"/>
          <p:cNvSpPr/>
          <p:nvPr/>
        </p:nvSpPr>
        <p:spPr>
          <a:xfrm>
            <a:off x="3337560" y="2606040"/>
            <a:ext cx="2560320" cy="1188720"/>
          </a:xfrm>
          <a:prstGeom prst="rect">
            <a:avLst/>
          </a:prstGeom>
          <a:solidFill>
            <a:srgbClr val="161B22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3337560" y="2606040"/>
            <a:ext cx="2560320" cy="45720"/>
          </a:xfrm>
          <a:prstGeom prst="rect">
            <a:avLst/>
          </a:prstGeom>
          <a:solidFill>
            <a:srgbClr val="39D2C0"/>
          </a:solidFill>
          <a:ln/>
        </p:spPr>
      </p:sp>
      <p:sp>
        <p:nvSpPr>
          <p:cNvPr id="14" name="Text 12"/>
          <p:cNvSpPr/>
          <p:nvPr/>
        </p:nvSpPr>
        <p:spPr>
          <a:xfrm>
            <a:off x="3520440" y="2788920"/>
            <a:ext cx="21945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Previously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3520440" y="3108960"/>
            <a:ext cx="21945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E6EDF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Lantern.dev</a:t>
            </a:r>
            <a:endParaRPr lang="en-US" sz="1800" dirty="0"/>
          </a:p>
        </p:txBody>
      </p:sp>
      <p:sp>
        <p:nvSpPr>
          <p:cNvPr id="16" name="Shape 14"/>
          <p:cNvSpPr/>
          <p:nvPr/>
        </p:nvSpPr>
        <p:spPr>
          <a:xfrm>
            <a:off x="6126480" y="2606040"/>
            <a:ext cx="2560320" cy="1188720"/>
          </a:xfrm>
          <a:prstGeom prst="rect">
            <a:avLst/>
          </a:prstGeom>
          <a:solidFill>
            <a:srgbClr val="161B22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17" name="Shape 15"/>
          <p:cNvSpPr/>
          <p:nvPr/>
        </p:nvSpPr>
        <p:spPr>
          <a:xfrm>
            <a:off x="6126480" y="2606040"/>
            <a:ext cx="2560320" cy="45720"/>
          </a:xfrm>
          <a:prstGeom prst="rect">
            <a:avLst/>
          </a:prstGeom>
          <a:solidFill>
            <a:srgbClr val="BC8CFF"/>
          </a:solidFill>
          <a:ln/>
        </p:spPr>
      </p:sp>
      <p:sp>
        <p:nvSpPr>
          <p:cNvPr id="18" name="Text 16"/>
          <p:cNvSpPr/>
          <p:nvPr/>
        </p:nvSpPr>
        <p:spPr>
          <a:xfrm>
            <a:off x="6309360" y="2788920"/>
            <a:ext cx="21945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Website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6309360" y="3108960"/>
            <a:ext cx="21945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E6EDF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varik.dev</a:t>
            </a:r>
            <a:endParaRPr lang="en-US" sz="1800" dirty="0"/>
          </a:p>
        </p:txBody>
      </p:sp>
      <p:sp>
        <p:nvSpPr>
          <p:cNvPr id="20" name="Text 18"/>
          <p:cNvSpPr/>
          <p:nvPr/>
        </p:nvSpPr>
        <p:spPr>
          <a:xfrm>
            <a:off x="548640" y="4114800"/>
            <a:ext cx="8046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Built a vector database extension for PostgreSQL in C and Rust</a:t>
            </a:r>
            <a:endParaRPr lang="en-US" sz="1300" dirty="0"/>
          </a:p>
        </p:txBody>
      </p:sp>
      <p:sp>
        <p:nvSpPr>
          <p:cNvPr id="21" name="Shape 19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161B22"/>
          </a:solidFill>
          <a:ln/>
        </p:spPr>
      </p:sp>
      <p:sp>
        <p:nvSpPr>
          <p:cNvPr id="22" name="Text 20"/>
          <p:cNvSpPr/>
          <p:nvPr/>
        </p:nvSpPr>
        <p:spPr>
          <a:xfrm>
            <a:off x="457200" y="4800600"/>
            <a:ext cx="73152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Debugging PostgreSQL Crashes in Production  |  Varik  |  PGDay Armenia 2026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8503920" y="4709160"/>
            <a:ext cx="457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D11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E6EDF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Problem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548640" y="868680"/>
            <a:ext cx="1097280" cy="45720"/>
          </a:xfrm>
          <a:prstGeom prst="rect">
            <a:avLst/>
          </a:prstGeom>
          <a:solidFill>
            <a:srgbClr val="F85149"/>
          </a:solidFill>
          <a:ln/>
        </p:spPr>
      </p:sp>
      <p:sp>
        <p:nvSpPr>
          <p:cNvPr id="4" name="Text 2"/>
          <p:cNvSpPr/>
          <p:nvPr/>
        </p:nvSpPr>
        <p:spPr>
          <a:xfrm>
            <a:off x="548640" y="1005840"/>
            <a:ext cx="8046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i="1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PostgreSQL pod crashed in production. Now what?</a:t>
            </a:r>
            <a:endParaRPr lang="en-US" sz="1400" dirty="0"/>
          </a:p>
        </p:txBody>
      </p:sp>
      <p:sp>
        <p:nvSpPr>
          <p:cNvPr id="5" name="Shape 3"/>
          <p:cNvSpPr/>
          <p:nvPr/>
        </p:nvSpPr>
        <p:spPr>
          <a:xfrm>
            <a:off x="548640" y="1508760"/>
            <a:ext cx="3840480" cy="2926080"/>
          </a:xfrm>
          <a:prstGeom prst="rect">
            <a:avLst/>
          </a:prstGeom>
          <a:solidFill>
            <a:srgbClr val="161B22"/>
          </a:solidFill>
          <a:ln w="12700">
            <a:solidFill>
              <a:srgbClr val="30363D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85800" y="160020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Kubernetes Cluster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822960" y="1965960"/>
            <a:ext cx="3291840" cy="2331720"/>
          </a:xfrm>
          <a:prstGeom prst="rect">
            <a:avLst/>
          </a:prstGeom>
          <a:solidFill>
            <a:srgbClr val="1C2128"/>
          </a:solidFill>
          <a:ln w="12700">
            <a:solidFill>
              <a:srgbClr val="30363D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0120" y="201168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node-1</a:t>
            </a:r>
            <a:endParaRPr lang="en-US" sz="1000" dirty="0"/>
          </a:p>
        </p:txBody>
      </p:sp>
      <p:sp>
        <p:nvSpPr>
          <p:cNvPr id="9" name="Shape 7"/>
          <p:cNvSpPr/>
          <p:nvPr/>
        </p:nvSpPr>
        <p:spPr>
          <a:xfrm>
            <a:off x="1097280" y="2331720"/>
            <a:ext cx="2743200" cy="1783080"/>
          </a:xfrm>
          <a:prstGeom prst="rect">
            <a:avLst/>
          </a:prstGeom>
          <a:solidFill>
            <a:srgbClr val="2A1414"/>
          </a:solidFill>
          <a:ln w="25400">
            <a:solidFill>
              <a:srgbClr val="F85149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234440" y="242316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8514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postgres-0</a:t>
            </a:r>
            <a:endParaRPr lang="en-US" sz="1100" dirty="0"/>
          </a:p>
        </p:txBody>
      </p:sp>
      <p:pic>
        <p:nvPicPr>
          <p:cNvPr id="11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4560" y="2834640"/>
            <a:ext cx="548640" cy="54864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1234440" y="3429000"/>
            <a:ext cx="2560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8514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CrashLoopBackOff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1234440" y="3703320"/>
            <a:ext cx="2560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exit code 139 (SIGSEGV)</a:t>
            </a:r>
            <a:endParaRPr lang="en-US" sz="1000" dirty="0"/>
          </a:p>
        </p:txBody>
      </p:sp>
      <p:sp>
        <p:nvSpPr>
          <p:cNvPr id="14" name="Shape 11"/>
          <p:cNvSpPr/>
          <p:nvPr/>
        </p:nvSpPr>
        <p:spPr>
          <a:xfrm>
            <a:off x="4663440" y="1508760"/>
            <a:ext cx="3931920" cy="1737360"/>
          </a:xfrm>
          <a:prstGeom prst="rect">
            <a:avLst/>
          </a:prstGeom>
          <a:solidFill>
            <a:srgbClr val="1C2128"/>
          </a:solidFill>
          <a:ln/>
        </p:spPr>
      </p:sp>
      <p:sp>
        <p:nvSpPr>
          <p:cNvPr id="15" name="Shape 12"/>
          <p:cNvSpPr/>
          <p:nvPr/>
        </p:nvSpPr>
        <p:spPr>
          <a:xfrm>
            <a:off x="4663440" y="1508760"/>
            <a:ext cx="3931920" cy="274320"/>
          </a:xfrm>
          <a:prstGeom prst="rect">
            <a:avLst/>
          </a:prstGeom>
          <a:solidFill>
            <a:srgbClr val="161B22"/>
          </a:solidFill>
          <a:ln/>
        </p:spPr>
      </p:sp>
      <p:sp>
        <p:nvSpPr>
          <p:cNvPr id="16" name="Text 13"/>
          <p:cNvSpPr/>
          <p:nvPr/>
        </p:nvSpPr>
        <p:spPr>
          <a:xfrm>
            <a:off x="4754880" y="1508760"/>
            <a:ext cx="3749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$ kubectl logs postgres-0 --previous</a:t>
            </a:r>
            <a:endParaRPr lang="en-US" sz="1000" dirty="0"/>
          </a:p>
        </p:txBody>
      </p:sp>
      <p:sp>
        <p:nvSpPr>
          <p:cNvPr id="17" name="Text 14"/>
          <p:cNvSpPr/>
          <p:nvPr/>
        </p:nvSpPr>
        <p:spPr>
          <a:xfrm>
            <a:off x="4800600" y="1828800"/>
            <a:ext cx="37490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spcAft>
                <a:spcPts val="100"/>
              </a:spcAft>
              <a:buNone/>
            </a:pPr>
            <a:r>
              <a:rPr lang="en-US" sz="10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LOG: server process (PID 142)</a:t>
            </a:r>
            <a:endParaRPr lang="en-US" sz="1000" dirty="0"/>
          </a:p>
          <a:p>
            <a:pPr indent="0" marL="0">
              <a:spcAft>
                <a:spcPts val="100"/>
              </a:spcAft>
              <a:buNone/>
            </a:pPr>
            <a:r>
              <a:rPr lang="en-US" sz="10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was terminated by signal 11:</a:t>
            </a:r>
            <a:endParaRPr lang="en-US" sz="1000" dirty="0"/>
          </a:p>
          <a:p>
            <a:pPr indent="0" marL="0">
              <a:spcAft>
                <a:spcPts val="100"/>
              </a:spcAft>
              <a:buNone/>
            </a:pPr>
            <a:r>
              <a:rPr lang="en-US" sz="1000" dirty="0">
                <a:solidFill>
                  <a:srgbClr val="F8514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Segmentation fault</a:t>
            </a:r>
            <a:endParaRPr lang="en-US" sz="1000" dirty="0"/>
          </a:p>
          <a:p>
            <a:pPr indent="0" marL="0">
              <a:spcAft>
                <a:spcPts val="100"/>
              </a:spcAft>
              <a:buNone/>
            </a:pPr>
            <a:r>
              <a:rPr lang="en-US" sz="10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LOG: terminating any other active</a:t>
            </a:r>
            <a:endParaRPr lang="en-US" sz="1000" dirty="0"/>
          </a:p>
          <a:p>
            <a:pPr indent="0" marL="0">
              <a:spcAft>
                <a:spcPts val="100"/>
              </a:spcAft>
              <a:buNone/>
            </a:pPr>
            <a:r>
              <a:rPr lang="en-US" sz="10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server processes</a:t>
            </a:r>
            <a:endParaRPr lang="en-US" sz="1000" dirty="0"/>
          </a:p>
          <a:p>
            <a:pPr indent="0" marL="0">
              <a:spcAft>
                <a:spcPts val="100"/>
              </a:spcAft>
              <a:buNone/>
            </a:pPr>
            <a:r>
              <a:rPr lang="en-US" sz="1000" dirty="0">
                <a:solidFill>
                  <a:srgbClr val="F0883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LOG: database system is shut down</a:t>
            </a:r>
            <a:endParaRPr lang="en-US" sz="1000" dirty="0"/>
          </a:p>
        </p:txBody>
      </p:sp>
      <p:sp>
        <p:nvSpPr>
          <p:cNvPr id="18" name="Shape 15"/>
          <p:cNvSpPr/>
          <p:nvPr/>
        </p:nvSpPr>
        <p:spPr>
          <a:xfrm>
            <a:off x="4663440" y="3383280"/>
            <a:ext cx="3931920" cy="1051560"/>
          </a:xfrm>
          <a:prstGeom prst="rect">
            <a:avLst/>
          </a:prstGeom>
          <a:solidFill>
            <a:srgbClr val="1A0D0D"/>
          </a:solidFill>
          <a:ln/>
        </p:spPr>
      </p:sp>
      <p:sp>
        <p:nvSpPr>
          <p:cNvPr id="19" name="Shape 16"/>
          <p:cNvSpPr/>
          <p:nvPr/>
        </p:nvSpPr>
        <p:spPr>
          <a:xfrm>
            <a:off x="4663440" y="3383280"/>
            <a:ext cx="54864" cy="1051560"/>
          </a:xfrm>
          <a:prstGeom prst="rect">
            <a:avLst/>
          </a:prstGeom>
          <a:solidFill>
            <a:srgbClr val="F0883E"/>
          </a:solidFill>
          <a:ln/>
        </p:spPr>
      </p:sp>
      <p:sp>
        <p:nvSpPr>
          <p:cNvPr id="20" name="Text 17"/>
          <p:cNvSpPr/>
          <p:nvPr/>
        </p:nvSpPr>
        <p:spPr>
          <a:xfrm>
            <a:off x="4846320" y="342900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0883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But...</a:t>
            </a:r>
            <a:endParaRPr lang="en-US" sz="1200" dirty="0"/>
          </a:p>
        </p:txBody>
      </p:sp>
      <p:sp>
        <p:nvSpPr>
          <p:cNvPr id="21" name="Text 18"/>
          <p:cNvSpPr/>
          <p:nvPr/>
        </p:nvSpPr>
        <p:spPr>
          <a:xfrm>
            <a:off x="4846320" y="3703320"/>
            <a:ext cx="36576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spcAft>
                <a:spcPts val="100"/>
              </a:spcAft>
              <a:buNone/>
            </a:pPr>
            <a:r>
              <a:rPr lang="en-US" sz="11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Where exactly did it crash?</a:t>
            </a:r>
            <a:endParaRPr lang="en-US" sz="1100" dirty="0"/>
          </a:p>
          <a:p>
            <a:pPr indent="0" marL="0">
              <a:spcAft>
                <a:spcPts val="100"/>
              </a:spcAft>
              <a:buNone/>
            </a:pPr>
            <a:r>
              <a:rPr lang="en-US" sz="11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Which function? What input?</a:t>
            </a:r>
            <a:endParaRPr lang="en-US" sz="1100" dirty="0"/>
          </a:p>
          <a:p>
            <a:pPr indent="0" marL="0">
              <a:spcAft>
                <a:spcPts val="100"/>
              </a:spcAft>
              <a:buNone/>
            </a:pPr>
            <a:r>
              <a:rPr lang="en-US" sz="11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Can you reproduce it?</a:t>
            </a:r>
            <a:endParaRPr lang="en-US" sz="1100" dirty="0"/>
          </a:p>
        </p:txBody>
      </p:sp>
      <p:sp>
        <p:nvSpPr>
          <p:cNvPr id="22" name="Shape 19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161B22"/>
          </a:solidFill>
          <a:ln/>
        </p:spPr>
      </p:sp>
      <p:sp>
        <p:nvSpPr>
          <p:cNvPr id="23" name="Text 20"/>
          <p:cNvSpPr/>
          <p:nvPr/>
        </p:nvSpPr>
        <p:spPr>
          <a:xfrm>
            <a:off x="457200" y="4800600"/>
            <a:ext cx="73152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Debugging PostgreSQL Crashes in Production  |  Varik  |  PGDay Armenia 2026</a:t>
            </a:r>
            <a:endParaRPr lang="en-US" sz="800" dirty="0"/>
          </a:p>
        </p:txBody>
      </p:sp>
      <p:sp>
        <p:nvSpPr>
          <p:cNvPr id="24" name="Text 21"/>
          <p:cNvSpPr/>
          <p:nvPr/>
        </p:nvSpPr>
        <p:spPr>
          <a:xfrm>
            <a:off x="8503920" y="4709160"/>
            <a:ext cx="457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D11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1097280"/>
            <a:ext cx="18288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4800" b="1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01</a:t>
            </a:r>
            <a:endParaRPr lang="en-US" sz="4800" dirty="0"/>
          </a:p>
        </p:txBody>
      </p:sp>
      <p:sp>
        <p:nvSpPr>
          <p:cNvPr id="3" name="Text 1"/>
          <p:cNvSpPr/>
          <p:nvPr/>
        </p:nvSpPr>
        <p:spPr>
          <a:xfrm>
            <a:off x="548640" y="1828800"/>
            <a:ext cx="77724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3600" b="1" dirty="0">
                <a:solidFill>
                  <a:srgbClr val="E6EDF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PostgreSQL</a:t>
            </a:r>
            <a:endParaRPr lang="en-US" sz="3600" dirty="0"/>
          </a:p>
          <a:p>
            <a:pPr indent="0" marL="0">
              <a:lnSpc>
                <a:spcPct val="110000"/>
              </a:lnSpc>
              <a:buNone/>
            </a:pPr>
            <a:r>
              <a:rPr lang="en-US" sz="3600" b="1" dirty="0">
                <a:solidFill>
                  <a:srgbClr val="E6EDF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Process Architecture</a:t>
            </a:r>
            <a:endParaRPr lang="en-US" sz="3600" dirty="0"/>
          </a:p>
        </p:txBody>
      </p:sp>
      <p:sp>
        <p:nvSpPr>
          <p:cNvPr id="4" name="Shape 2"/>
          <p:cNvSpPr/>
          <p:nvPr/>
        </p:nvSpPr>
        <p:spPr>
          <a:xfrm>
            <a:off x="548640" y="3383280"/>
            <a:ext cx="1828800" cy="45720"/>
          </a:xfrm>
          <a:prstGeom prst="rect">
            <a:avLst/>
          </a:prstGeom>
          <a:solidFill>
            <a:srgbClr val="3FB950"/>
          </a:solidFill>
          <a:ln/>
        </p:spPr>
      </p:sp>
      <p:sp>
        <p:nvSpPr>
          <p:cNvPr id="5" name="Shape 3"/>
          <p:cNvSpPr/>
          <p:nvPr/>
        </p:nvSpPr>
        <p:spPr>
          <a:xfrm>
            <a:off x="0" y="5088636"/>
            <a:ext cx="9144000" cy="54864"/>
          </a:xfrm>
          <a:prstGeom prst="rect">
            <a:avLst/>
          </a:prstGeom>
          <a:solidFill>
            <a:srgbClr val="3FB950"/>
          </a:solidFill>
          <a:ln/>
        </p:spPr>
      </p:sp>
      <p:sp>
        <p:nvSpPr>
          <p:cNvPr id="6" name="Text 4"/>
          <p:cNvSpPr/>
          <p:nvPr/>
        </p:nvSpPr>
        <p:spPr>
          <a:xfrm>
            <a:off x="8503920" y="4709160"/>
            <a:ext cx="457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D11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E6EDF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PostgreSQL Processes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548640" y="868680"/>
            <a:ext cx="1097280" cy="45720"/>
          </a:xfrm>
          <a:prstGeom prst="rect">
            <a:avLst/>
          </a:prstGeom>
          <a:solidFill>
            <a:srgbClr val="3FB950"/>
          </a:solidFill>
          <a:ln/>
        </p:spPr>
      </p:sp>
      <p:sp>
        <p:nvSpPr>
          <p:cNvPr id="4" name="Shape 2"/>
          <p:cNvSpPr/>
          <p:nvPr/>
        </p:nvSpPr>
        <p:spPr>
          <a:xfrm>
            <a:off x="3017520" y="1188720"/>
            <a:ext cx="3108960" cy="822960"/>
          </a:xfrm>
          <a:prstGeom prst="rect">
            <a:avLst/>
          </a:prstGeom>
          <a:solidFill>
            <a:srgbClr val="161B22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3017520" y="1188720"/>
            <a:ext cx="3108960" cy="54864"/>
          </a:xfrm>
          <a:prstGeom prst="rect">
            <a:avLst/>
          </a:prstGeom>
          <a:solidFill>
            <a:srgbClr val="3FB950"/>
          </a:solidFill>
          <a:ln/>
        </p:spPr>
      </p:sp>
      <p:sp>
        <p:nvSpPr>
          <p:cNvPr id="6" name="Text 4"/>
          <p:cNvSpPr/>
          <p:nvPr/>
        </p:nvSpPr>
        <p:spPr>
          <a:xfrm>
            <a:off x="3017520" y="1280160"/>
            <a:ext cx="3108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3FB95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Postmaster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3017520" y="1645920"/>
            <a:ext cx="3108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Main process  |  Forks children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3200400" y="2011680"/>
            <a:ext cx="18288" cy="457200"/>
          </a:xfrm>
          <a:prstGeom prst="rect">
            <a:avLst/>
          </a:prstGeom>
          <a:solidFill>
            <a:srgbClr val="30363D"/>
          </a:solidFill>
          <a:ln/>
        </p:spPr>
      </p:sp>
      <p:sp>
        <p:nvSpPr>
          <p:cNvPr id="9" name="Shape 7"/>
          <p:cNvSpPr/>
          <p:nvPr/>
        </p:nvSpPr>
        <p:spPr>
          <a:xfrm>
            <a:off x="5943600" y="2011680"/>
            <a:ext cx="18288" cy="457200"/>
          </a:xfrm>
          <a:prstGeom prst="rect">
            <a:avLst/>
          </a:prstGeom>
          <a:solidFill>
            <a:srgbClr val="30363D"/>
          </a:solidFill>
          <a:ln/>
        </p:spPr>
      </p:sp>
      <p:sp>
        <p:nvSpPr>
          <p:cNvPr id="10" name="Shape 8"/>
          <p:cNvSpPr/>
          <p:nvPr/>
        </p:nvSpPr>
        <p:spPr>
          <a:xfrm>
            <a:off x="548640" y="2468880"/>
            <a:ext cx="3840480" cy="1645920"/>
          </a:xfrm>
          <a:prstGeom prst="rect">
            <a:avLst/>
          </a:prstGeom>
          <a:solidFill>
            <a:srgbClr val="161B22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548640" y="2468880"/>
            <a:ext cx="3840480" cy="54864"/>
          </a:xfrm>
          <a:prstGeom prst="rect">
            <a:avLst/>
          </a:prstGeom>
          <a:solidFill>
            <a:srgbClr val="F0883E"/>
          </a:solidFill>
          <a:ln/>
        </p:spPr>
      </p:sp>
      <p:sp>
        <p:nvSpPr>
          <p:cNvPr id="12" name="Text 10"/>
          <p:cNvSpPr/>
          <p:nvPr/>
        </p:nvSpPr>
        <p:spPr>
          <a:xfrm>
            <a:off x="822960" y="2606040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0883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Backend Processes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822960" y="3017520"/>
            <a:ext cx="34747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3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per client connection</a:t>
            </a:r>
            <a:endParaRPr lang="en-US" sz="13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3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Handles SQL queries</a:t>
            </a:r>
            <a:endParaRPr lang="en-US" sz="13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3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Isolated from other backends</a:t>
            </a:r>
            <a:endParaRPr lang="en-US" sz="1300" dirty="0"/>
          </a:p>
        </p:txBody>
      </p:sp>
      <p:sp>
        <p:nvSpPr>
          <p:cNvPr id="14" name="Shape 12"/>
          <p:cNvSpPr/>
          <p:nvPr/>
        </p:nvSpPr>
        <p:spPr>
          <a:xfrm>
            <a:off x="4754880" y="2468880"/>
            <a:ext cx="3840480" cy="1645920"/>
          </a:xfrm>
          <a:prstGeom prst="rect">
            <a:avLst/>
          </a:prstGeom>
          <a:solidFill>
            <a:srgbClr val="161B22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4754880" y="2468880"/>
            <a:ext cx="3840480" cy="54864"/>
          </a:xfrm>
          <a:prstGeom prst="rect">
            <a:avLst/>
          </a:prstGeom>
          <a:solidFill>
            <a:srgbClr val="39D2C0"/>
          </a:solidFill>
          <a:ln/>
        </p:spPr>
      </p:sp>
      <p:sp>
        <p:nvSpPr>
          <p:cNvPr id="16" name="Text 14"/>
          <p:cNvSpPr/>
          <p:nvPr/>
        </p:nvSpPr>
        <p:spPr>
          <a:xfrm>
            <a:off x="5029200" y="2606040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9D2C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Background Workers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5029200" y="3017520"/>
            <a:ext cx="34747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3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Autovacuum, WAL writer, etc.</a:t>
            </a:r>
            <a:endParaRPr lang="en-US" sz="13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3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Extension background tasks</a:t>
            </a:r>
            <a:endParaRPr lang="en-US" sz="13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3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 tied to client sessions</a:t>
            </a:r>
            <a:endParaRPr lang="en-US" sz="1300" dirty="0"/>
          </a:p>
        </p:txBody>
      </p:sp>
      <p:sp>
        <p:nvSpPr>
          <p:cNvPr id="18" name="Shape 16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161B22"/>
          </a:solidFill>
          <a:ln/>
        </p:spPr>
      </p:sp>
      <p:sp>
        <p:nvSpPr>
          <p:cNvPr id="19" name="Text 17"/>
          <p:cNvSpPr/>
          <p:nvPr/>
        </p:nvSpPr>
        <p:spPr>
          <a:xfrm>
            <a:off x="457200" y="4800600"/>
            <a:ext cx="73152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Debugging PostgreSQL Crashes in Production  |  Varik  |  PGDay Armenia 2026</a:t>
            </a:r>
            <a:endParaRPr lang="en-US" sz="800" dirty="0"/>
          </a:p>
        </p:txBody>
      </p:sp>
      <p:sp>
        <p:nvSpPr>
          <p:cNvPr id="20" name="Text 18"/>
          <p:cNvSpPr/>
          <p:nvPr/>
        </p:nvSpPr>
        <p:spPr>
          <a:xfrm>
            <a:off x="8503920" y="4709160"/>
            <a:ext cx="457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D11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1097280"/>
            <a:ext cx="18288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4800" b="1" dirty="0">
                <a:solidFill>
                  <a:srgbClr val="F0883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02</a:t>
            </a:r>
            <a:endParaRPr lang="en-US" sz="4800" dirty="0"/>
          </a:p>
        </p:txBody>
      </p:sp>
      <p:sp>
        <p:nvSpPr>
          <p:cNvPr id="3" name="Text 1"/>
          <p:cNvSpPr/>
          <p:nvPr/>
        </p:nvSpPr>
        <p:spPr>
          <a:xfrm>
            <a:off x="548640" y="1828800"/>
            <a:ext cx="77724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3600" b="1" dirty="0">
                <a:solidFill>
                  <a:srgbClr val="E6EDF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Handled vs</a:t>
            </a:r>
            <a:endParaRPr lang="en-US" sz="3600" dirty="0"/>
          </a:p>
          <a:p>
            <a:pPr indent="0" marL="0">
              <a:lnSpc>
                <a:spcPct val="110000"/>
              </a:lnSpc>
              <a:buNone/>
            </a:pPr>
            <a:r>
              <a:rPr lang="en-US" sz="3600" b="1" dirty="0">
                <a:solidFill>
                  <a:srgbClr val="E6EDF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Unhandled Crashes</a:t>
            </a:r>
            <a:endParaRPr lang="en-US" sz="3600" dirty="0"/>
          </a:p>
        </p:txBody>
      </p:sp>
      <p:sp>
        <p:nvSpPr>
          <p:cNvPr id="4" name="Shape 2"/>
          <p:cNvSpPr/>
          <p:nvPr/>
        </p:nvSpPr>
        <p:spPr>
          <a:xfrm>
            <a:off x="548640" y="3383280"/>
            <a:ext cx="1828800" cy="45720"/>
          </a:xfrm>
          <a:prstGeom prst="rect">
            <a:avLst/>
          </a:prstGeom>
          <a:solidFill>
            <a:srgbClr val="F0883E"/>
          </a:solidFill>
          <a:ln/>
        </p:spPr>
      </p:sp>
      <p:sp>
        <p:nvSpPr>
          <p:cNvPr id="5" name="Shape 3"/>
          <p:cNvSpPr/>
          <p:nvPr/>
        </p:nvSpPr>
        <p:spPr>
          <a:xfrm>
            <a:off x="0" y="5088636"/>
            <a:ext cx="9144000" cy="54864"/>
          </a:xfrm>
          <a:prstGeom prst="rect">
            <a:avLst/>
          </a:prstGeom>
          <a:solidFill>
            <a:srgbClr val="F0883E"/>
          </a:solidFill>
          <a:ln/>
        </p:spPr>
      </p:sp>
      <p:sp>
        <p:nvSpPr>
          <p:cNvPr id="6" name="Text 4"/>
          <p:cNvSpPr/>
          <p:nvPr/>
        </p:nvSpPr>
        <p:spPr>
          <a:xfrm>
            <a:off x="8503920" y="4709160"/>
            <a:ext cx="457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D11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E6EDF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Crash Impact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548640" y="868680"/>
            <a:ext cx="1097280" cy="45720"/>
          </a:xfrm>
          <a:prstGeom prst="rect">
            <a:avLst/>
          </a:prstGeom>
          <a:solidFill>
            <a:srgbClr val="3FB950"/>
          </a:solidFill>
          <a:ln/>
        </p:spPr>
      </p:sp>
      <p:sp>
        <p:nvSpPr>
          <p:cNvPr id="4" name="Shape 2"/>
          <p:cNvSpPr/>
          <p:nvPr/>
        </p:nvSpPr>
        <p:spPr>
          <a:xfrm>
            <a:off x="548640" y="1188720"/>
            <a:ext cx="3794760" cy="3200400"/>
          </a:xfrm>
          <a:prstGeom prst="rect">
            <a:avLst/>
          </a:prstGeom>
          <a:solidFill>
            <a:srgbClr val="161B22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548640" y="1188720"/>
            <a:ext cx="3794760" cy="54864"/>
          </a:xfrm>
          <a:prstGeom prst="rect">
            <a:avLst/>
          </a:prstGeom>
          <a:solidFill>
            <a:srgbClr val="3FB950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1417320"/>
            <a:ext cx="365760" cy="36576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417320" y="1417320"/>
            <a:ext cx="2743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FB95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Handled  (elog/ereport)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822960" y="2011680"/>
            <a:ext cx="329184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Only the current backend process is affected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Other connections keep working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Transaction is rolled back cleanly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Error is logged and reported to client</a:t>
            </a:r>
            <a:endParaRPr lang="en-US" sz="1300" dirty="0"/>
          </a:p>
        </p:txBody>
      </p:sp>
      <p:sp>
        <p:nvSpPr>
          <p:cNvPr id="9" name="Text 6"/>
          <p:cNvSpPr/>
          <p:nvPr/>
        </p:nvSpPr>
        <p:spPr>
          <a:xfrm>
            <a:off x="822960" y="3840480"/>
            <a:ext cx="3291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Impact: Single session</a:t>
            </a:r>
            <a:endParaRPr lang="en-US" sz="1200" dirty="0"/>
          </a:p>
        </p:txBody>
      </p:sp>
      <p:sp>
        <p:nvSpPr>
          <p:cNvPr id="10" name="Shape 7"/>
          <p:cNvSpPr/>
          <p:nvPr/>
        </p:nvSpPr>
        <p:spPr>
          <a:xfrm>
            <a:off x="4800600" y="1188720"/>
            <a:ext cx="3794760" cy="3200400"/>
          </a:xfrm>
          <a:prstGeom prst="rect">
            <a:avLst/>
          </a:prstGeom>
          <a:solidFill>
            <a:srgbClr val="161B22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4800600" y="1188720"/>
            <a:ext cx="3794760" cy="54864"/>
          </a:xfrm>
          <a:prstGeom prst="rect">
            <a:avLst/>
          </a:prstGeom>
          <a:solidFill>
            <a:srgbClr val="F85149"/>
          </a:solidFill>
          <a:ln/>
        </p:spPr>
      </p:sp>
      <p:pic>
        <p:nvPicPr>
          <p:cNvPr id="12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40" y="1417320"/>
            <a:ext cx="365760" cy="365760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5623560" y="1417320"/>
            <a:ext cx="2834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85149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Unhandled  (SIGSEGV, etc.)</a:t>
            </a:r>
            <a:endParaRPr lang="en-US" sz="1600" dirty="0"/>
          </a:p>
        </p:txBody>
      </p:sp>
      <p:sp>
        <p:nvSpPr>
          <p:cNvPr id="14" name="Text 10"/>
          <p:cNvSpPr/>
          <p:nvPr/>
        </p:nvSpPr>
        <p:spPr>
          <a:xfrm>
            <a:off x="5074920" y="2011680"/>
            <a:ext cx="338328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Postmaster kills ALL backend processes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active connections are terminated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Shared memory is reset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Recovery cycle begins</a:t>
            </a:r>
            <a:endParaRPr lang="en-US" sz="1300" dirty="0"/>
          </a:p>
        </p:txBody>
      </p:sp>
      <p:sp>
        <p:nvSpPr>
          <p:cNvPr id="15" name="Text 11"/>
          <p:cNvSpPr/>
          <p:nvPr/>
        </p:nvSpPr>
        <p:spPr>
          <a:xfrm>
            <a:off x="5074920" y="3840480"/>
            <a:ext cx="3383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F8514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Impact: Full restart</a:t>
            </a:r>
            <a:endParaRPr lang="en-US" sz="1200" dirty="0"/>
          </a:p>
        </p:txBody>
      </p:sp>
      <p:sp>
        <p:nvSpPr>
          <p:cNvPr id="16" name="Shape 12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161B22"/>
          </a:solidFill>
          <a:ln/>
        </p:spPr>
      </p:sp>
      <p:sp>
        <p:nvSpPr>
          <p:cNvPr id="17" name="Text 13"/>
          <p:cNvSpPr/>
          <p:nvPr/>
        </p:nvSpPr>
        <p:spPr>
          <a:xfrm>
            <a:off x="457200" y="4800600"/>
            <a:ext cx="73152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Debugging PostgreSQL Crashes in Production  |  Varik  |  PGDay Armenia 2026</a:t>
            </a:r>
            <a:endParaRPr lang="en-US" sz="800" dirty="0"/>
          </a:p>
        </p:txBody>
      </p:sp>
      <p:sp>
        <p:nvSpPr>
          <p:cNvPr id="18" name="Text 14"/>
          <p:cNvSpPr/>
          <p:nvPr/>
        </p:nvSpPr>
        <p:spPr>
          <a:xfrm>
            <a:off x="8503920" y="4709160"/>
            <a:ext cx="457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D11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E6EDF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Background Worker Crashes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548640" y="868680"/>
            <a:ext cx="1097280" cy="45720"/>
          </a:xfrm>
          <a:prstGeom prst="rect">
            <a:avLst/>
          </a:prstGeom>
          <a:solidFill>
            <a:srgbClr val="3FB950"/>
          </a:solidFill>
          <a:ln/>
        </p:spPr>
      </p:sp>
      <p:sp>
        <p:nvSpPr>
          <p:cNvPr id="4" name="Shape 2"/>
          <p:cNvSpPr/>
          <p:nvPr/>
        </p:nvSpPr>
        <p:spPr>
          <a:xfrm>
            <a:off x="548640" y="1188720"/>
            <a:ext cx="8046720" cy="1097280"/>
          </a:xfrm>
          <a:prstGeom prst="rect">
            <a:avLst/>
          </a:prstGeom>
          <a:solidFill>
            <a:srgbClr val="1A1207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548640" y="1188720"/>
            <a:ext cx="54864" cy="1097280"/>
          </a:xfrm>
          <a:prstGeom prst="rect">
            <a:avLst/>
          </a:prstGeom>
          <a:solidFill>
            <a:srgbClr val="F0883E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2960" y="1371600"/>
            <a:ext cx="365760" cy="36576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371600" y="1280160"/>
            <a:ext cx="6858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0883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Background worker crashes are the hardest to debug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1371600" y="1691640"/>
            <a:ext cx="6858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They may not be connected to any user query, and reproducing them in a development environment can be extremely challenging.</a:t>
            </a:r>
            <a:endParaRPr lang="en-US" sz="1300" dirty="0"/>
          </a:p>
        </p:txBody>
      </p:sp>
      <p:sp>
        <p:nvSpPr>
          <p:cNvPr id="9" name="Text 6"/>
          <p:cNvSpPr/>
          <p:nvPr/>
        </p:nvSpPr>
        <p:spPr>
          <a:xfrm>
            <a:off x="548640" y="2606040"/>
            <a:ext cx="457200" cy="457200"/>
          </a:xfrm>
          <a:prstGeom prst="rect">
            <a:avLst/>
          </a:prstGeom>
          <a:solidFill>
            <a:srgbClr val="F0883E"/>
          </a:solidFill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0D1117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1188720" y="260604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E6EDF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No query context</a:t>
            </a:r>
            <a:endParaRPr lang="en-US" sz="1400" dirty="0"/>
          </a:p>
        </p:txBody>
      </p:sp>
      <p:sp>
        <p:nvSpPr>
          <p:cNvPr id="11" name="Text 8"/>
          <p:cNvSpPr/>
          <p:nvPr/>
        </p:nvSpPr>
        <p:spPr>
          <a:xfrm>
            <a:off x="1188720" y="288036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Crash logs may not include a triggering SQL statement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548640" y="3246120"/>
            <a:ext cx="457200" cy="457200"/>
          </a:xfrm>
          <a:prstGeom prst="rect">
            <a:avLst/>
          </a:prstGeom>
          <a:solidFill>
            <a:srgbClr val="F0883E"/>
          </a:solidFill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0D1117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2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1188720" y="324612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E6EDF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Non-deterministic</a:t>
            </a:r>
            <a:endParaRPr lang="en-US" sz="1400" dirty="0"/>
          </a:p>
        </p:txBody>
      </p:sp>
      <p:sp>
        <p:nvSpPr>
          <p:cNvPr id="14" name="Text 11"/>
          <p:cNvSpPr/>
          <p:nvPr/>
        </p:nvSpPr>
        <p:spPr>
          <a:xfrm>
            <a:off x="1188720" y="352044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May depend on timing, data state, or concurrent operations</a:t>
            </a:r>
            <a:endParaRPr lang="en-US" sz="1200" dirty="0"/>
          </a:p>
        </p:txBody>
      </p:sp>
      <p:sp>
        <p:nvSpPr>
          <p:cNvPr id="15" name="Text 12"/>
          <p:cNvSpPr/>
          <p:nvPr/>
        </p:nvSpPr>
        <p:spPr>
          <a:xfrm>
            <a:off x="548640" y="3886200"/>
            <a:ext cx="457200" cy="457200"/>
          </a:xfrm>
          <a:prstGeom prst="rect">
            <a:avLst/>
          </a:prstGeom>
          <a:solidFill>
            <a:srgbClr val="F0883E"/>
          </a:solidFill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0D1117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3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1188720" y="388620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E6EDF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Hard to reproduce</a:t>
            </a:r>
            <a:endParaRPr lang="en-US" sz="1400" dirty="0"/>
          </a:p>
        </p:txBody>
      </p:sp>
      <p:sp>
        <p:nvSpPr>
          <p:cNvPr id="17" name="Text 14"/>
          <p:cNvSpPr/>
          <p:nvPr/>
        </p:nvSpPr>
        <p:spPr>
          <a:xfrm>
            <a:off x="1188720" y="416052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Development environment may never trigger the same conditions</a:t>
            </a:r>
            <a:endParaRPr lang="en-US" sz="1200" dirty="0"/>
          </a:p>
        </p:txBody>
      </p:sp>
      <p:sp>
        <p:nvSpPr>
          <p:cNvPr id="18" name="Shape 15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161B22"/>
          </a:solidFill>
          <a:ln/>
        </p:spPr>
      </p:sp>
      <p:sp>
        <p:nvSpPr>
          <p:cNvPr id="19" name="Text 16"/>
          <p:cNvSpPr/>
          <p:nvPr/>
        </p:nvSpPr>
        <p:spPr>
          <a:xfrm>
            <a:off x="457200" y="4800600"/>
            <a:ext cx="73152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Debugging PostgreSQL Crashes in Production  |  Varik  |  PGDay Armenia 2026</a:t>
            </a:r>
            <a:endParaRPr lang="en-US" sz="800" dirty="0"/>
          </a:p>
        </p:txBody>
      </p:sp>
      <p:sp>
        <p:nvSpPr>
          <p:cNvPr id="20" name="Text 17"/>
          <p:cNvSpPr/>
          <p:nvPr/>
        </p:nvSpPr>
        <p:spPr>
          <a:xfrm>
            <a:off x="8503920" y="4709160"/>
            <a:ext cx="457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D11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640" y="320040"/>
            <a:ext cx="411480" cy="4114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0" y="320040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3FB95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Happy Path</a:t>
            </a:r>
            <a:endParaRPr lang="en-US" sz="3200" dirty="0"/>
          </a:p>
        </p:txBody>
      </p:sp>
      <p:sp>
        <p:nvSpPr>
          <p:cNvPr id="4" name="Shape 1"/>
          <p:cNvSpPr/>
          <p:nvPr/>
        </p:nvSpPr>
        <p:spPr>
          <a:xfrm>
            <a:off x="548640" y="868680"/>
            <a:ext cx="1097280" cy="45720"/>
          </a:xfrm>
          <a:prstGeom prst="rect">
            <a:avLst/>
          </a:prstGeom>
          <a:solidFill>
            <a:srgbClr val="3FB950"/>
          </a:solidFill>
          <a:ln/>
        </p:spPr>
      </p:sp>
      <p:sp>
        <p:nvSpPr>
          <p:cNvPr id="5" name="Text 2"/>
          <p:cNvSpPr/>
          <p:nvPr/>
        </p:nvSpPr>
        <p:spPr>
          <a:xfrm>
            <a:off x="548640" y="1051560"/>
            <a:ext cx="8046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i="1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 get a crash with the offending query in the log</a:t>
            </a:r>
            <a:endParaRPr lang="en-US" sz="1500" dirty="0"/>
          </a:p>
        </p:txBody>
      </p:sp>
      <p:sp>
        <p:nvSpPr>
          <p:cNvPr id="6" name="Shape 3"/>
          <p:cNvSpPr/>
          <p:nvPr/>
        </p:nvSpPr>
        <p:spPr>
          <a:xfrm>
            <a:off x="731520" y="1645920"/>
            <a:ext cx="457200" cy="457200"/>
          </a:xfrm>
          <a:prstGeom prst="ellipse">
            <a:avLst/>
          </a:prstGeom>
          <a:solidFill>
            <a:srgbClr val="3FB950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" y="164592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0D1117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950976" y="2103120"/>
            <a:ext cx="18288" cy="292608"/>
          </a:xfrm>
          <a:prstGeom prst="rect">
            <a:avLst/>
          </a:prstGeom>
          <a:solidFill>
            <a:srgbClr val="30363D"/>
          </a:solidFill>
          <a:ln/>
        </p:spPr>
      </p:sp>
      <p:sp>
        <p:nvSpPr>
          <p:cNvPr id="9" name="Text 6"/>
          <p:cNvSpPr/>
          <p:nvPr/>
        </p:nvSpPr>
        <p:spPr>
          <a:xfrm>
            <a:off x="1463040" y="1600200"/>
            <a:ext cx="6858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E6EDF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Crash occurs in production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1463040" y="1901952"/>
            <a:ext cx="6858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Query is captured in PostgreSQL logs</a:t>
            </a:r>
            <a:endParaRPr lang="en-US" sz="1200" dirty="0"/>
          </a:p>
        </p:txBody>
      </p:sp>
      <p:sp>
        <p:nvSpPr>
          <p:cNvPr id="11" name="Shape 8"/>
          <p:cNvSpPr/>
          <p:nvPr/>
        </p:nvSpPr>
        <p:spPr>
          <a:xfrm>
            <a:off x="731520" y="2395728"/>
            <a:ext cx="457200" cy="457200"/>
          </a:xfrm>
          <a:prstGeom prst="ellipse">
            <a:avLst/>
          </a:prstGeom>
          <a:solidFill>
            <a:srgbClr val="3FB950"/>
          </a:solidFill>
          <a:ln/>
        </p:spPr>
      </p:sp>
      <p:sp>
        <p:nvSpPr>
          <p:cNvPr id="12" name="Text 9"/>
          <p:cNvSpPr/>
          <p:nvPr/>
        </p:nvSpPr>
        <p:spPr>
          <a:xfrm>
            <a:off x="731520" y="2395728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0D1117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2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950976" y="2852928"/>
            <a:ext cx="18288" cy="292608"/>
          </a:xfrm>
          <a:prstGeom prst="rect">
            <a:avLst/>
          </a:prstGeom>
          <a:solidFill>
            <a:srgbClr val="30363D"/>
          </a:solidFill>
          <a:ln/>
        </p:spPr>
      </p:sp>
      <p:sp>
        <p:nvSpPr>
          <p:cNvPr id="14" name="Text 11"/>
          <p:cNvSpPr/>
          <p:nvPr/>
        </p:nvSpPr>
        <p:spPr>
          <a:xfrm>
            <a:off x="1463040" y="2350008"/>
            <a:ext cx="6858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E6EDF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Extract the failing query</a:t>
            </a:r>
            <a:endParaRPr lang="en-US" sz="1500" dirty="0"/>
          </a:p>
        </p:txBody>
      </p:sp>
      <p:sp>
        <p:nvSpPr>
          <p:cNvPr id="15" name="Text 12"/>
          <p:cNvSpPr/>
          <p:nvPr/>
        </p:nvSpPr>
        <p:spPr>
          <a:xfrm>
            <a:off x="1463040" y="2651760"/>
            <a:ext cx="6858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Find the ERROR/FATAL entry with SQL context</a:t>
            </a:r>
            <a:endParaRPr lang="en-US" sz="1200" dirty="0"/>
          </a:p>
        </p:txBody>
      </p:sp>
      <p:sp>
        <p:nvSpPr>
          <p:cNvPr id="16" name="Shape 13"/>
          <p:cNvSpPr/>
          <p:nvPr/>
        </p:nvSpPr>
        <p:spPr>
          <a:xfrm>
            <a:off x="731520" y="3145536"/>
            <a:ext cx="457200" cy="457200"/>
          </a:xfrm>
          <a:prstGeom prst="ellipse">
            <a:avLst/>
          </a:prstGeom>
          <a:solidFill>
            <a:srgbClr val="3FB950"/>
          </a:solidFill>
          <a:ln/>
        </p:spPr>
      </p:sp>
      <p:sp>
        <p:nvSpPr>
          <p:cNvPr id="17" name="Text 14"/>
          <p:cNvSpPr/>
          <p:nvPr/>
        </p:nvSpPr>
        <p:spPr>
          <a:xfrm>
            <a:off x="731520" y="3145536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0D1117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3</a:t>
            </a:r>
            <a:endParaRPr lang="en-US" sz="1600" dirty="0"/>
          </a:p>
        </p:txBody>
      </p:sp>
      <p:sp>
        <p:nvSpPr>
          <p:cNvPr id="18" name="Shape 15"/>
          <p:cNvSpPr/>
          <p:nvPr/>
        </p:nvSpPr>
        <p:spPr>
          <a:xfrm>
            <a:off x="950976" y="3602736"/>
            <a:ext cx="18288" cy="292608"/>
          </a:xfrm>
          <a:prstGeom prst="rect">
            <a:avLst/>
          </a:prstGeom>
          <a:solidFill>
            <a:srgbClr val="30363D"/>
          </a:solidFill>
          <a:ln/>
        </p:spPr>
      </p:sp>
      <p:sp>
        <p:nvSpPr>
          <p:cNvPr id="19" name="Text 16"/>
          <p:cNvSpPr/>
          <p:nvPr/>
        </p:nvSpPr>
        <p:spPr>
          <a:xfrm>
            <a:off x="1463040" y="3099816"/>
            <a:ext cx="6858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E6EDF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Reproduce on dev environment</a:t>
            </a:r>
            <a:endParaRPr lang="en-US" sz="1500" dirty="0"/>
          </a:p>
        </p:txBody>
      </p:sp>
      <p:sp>
        <p:nvSpPr>
          <p:cNvPr id="20" name="Text 17"/>
          <p:cNvSpPr/>
          <p:nvPr/>
        </p:nvSpPr>
        <p:spPr>
          <a:xfrm>
            <a:off x="1463040" y="3401568"/>
            <a:ext cx="6858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Run the same query against your local setup</a:t>
            </a:r>
            <a:endParaRPr lang="en-US" sz="1200" dirty="0"/>
          </a:p>
        </p:txBody>
      </p:sp>
      <p:sp>
        <p:nvSpPr>
          <p:cNvPr id="21" name="Shape 18"/>
          <p:cNvSpPr/>
          <p:nvPr/>
        </p:nvSpPr>
        <p:spPr>
          <a:xfrm>
            <a:off x="731520" y="3895344"/>
            <a:ext cx="457200" cy="457200"/>
          </a:xfrm>
          <a:prstGeom prst="ellipse">
            <a:avLst/>
          </a:prstGeom>
          <a:solidFill>
            <a:srgbClr val="3FB950"/>
          </a:solidFill>
          <a:ln/>
        </p:spPr>
      </p:sp>
      <p:sp>
        <p:nvSpPr>
          <p:cNvPr id="22" name="Text 19"/>
          <p:cNvSpPr/>
          <p:nvPr/>
        </p:nvSpPr>
        <p:spPr>
          <a:xfrm>
            <a:off x="731520" y="3895344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0D1117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4</a:t>
            </a:r>
            <a:endParaRPr lang="en-US" sz="1600" dirty="0"/>
          </a:p>
        </p:txBody>
      </p:sp>
      <p:sp>
        <p:nvSpPr>
          <p:cNvPr id="23" name="Text 20"/>
          <p:cNvSpPr/>
          <p:nvPr/>
        </p:nvSpPr>
        <p:spPr>
          <a:xfrm>
            <a:off x="1463040" y="3849624"/>
            <a:ext cx="6858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E6EDF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Debug and fix</a:t>
            </a:r>
            <a:endParaRPr lang="en-US" sz="1500" dirty="0"/>
          </a:p>
        </p:txBody>
      </p:sp>
      <p:sp>
        <p:nvSpPr>
          <p:cNvPr id="24" name="Text 21"/>
          <p:cNvSpPr/>
          <p:nvPr/>
        </p:nvSpPr>
        <p:spPr>
          <a:xfrm>
            <a:off x="1463040" y="4151376"/>
            <a:ext cx="6858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Crash replicates — attach GDB, find root cause</a:t>
            </a:r>
            <a:endParaRPr lang="en-US" sz="1200" dirty="0"/>
          </a:p>
        </p:txBody>
      </p:sp>
      <p:sp>
        <p:nvSpPr>
          <p:cNvPr id="25" name="Shape 22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161B22"/>
          </a:solidFill>
          <a:ln/>
        </p:spPr>
      </p:sp>
      <p:sp>
        <p:nvSpPr>
          <p:cNvPr id="26" name="Text 23"/>
          <p:cNvSpPr/>
          <p:nvPr/>
        </p:nvSpPr>
        <p:spPr>
          <a:xfrm>
            <a:off x="457200" y="4800600"/>
            <a:ext cx="73152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Debugging PostgreSQL Crashes in Production  |  Varik  |  PGDay Armenia 2026</a:t>
            </a:r>
            <a:endParaRPr lang="en-US" sz="800" dirty="0"/>
          </a:p>
        </p:txBody>
      </p:sp>
      <p:sp>
        <p:nvSpPr>
          <p:cNvPr id="27" name="Text 24"/>
          <p:cNvSpPr/>
          <p:nvPr/>
        </p:nvSpPr>
        <p:spPr>
          <a:xfrm>
            <a:off x="8503920" y="4709160"/>
            <a:ext cx="457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D11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640" y="320040"/>
            <a:ext cx="411480" cy="4114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0" y="320040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F85149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Unhappy Path</a:t>
            </a:r>
            <a:endParaRPr lang="en-US" sz="3200" dirty="0"/>
          </a:p>
        </p:txBody>
      </p:sp>
      <p:sp>
        <p:nvSpPr>
          <p:cNvPr id="4" name="Shape 1"/>
          <p:cNvSpPr/>
          <p:nvPr/>
        </p:nvSpPr>
        <p:spPr>
          <a:xfrm>
            <a:off x="548640" y="868680"/>
            <a:ext cx="1097280" cy="45720"/>
          </a:xfrm>
          <a:prstGeom prst="rect">
            <a:avLst/>
          </a:prstGeom>
          <a:solidFill>
            <a:srgbClr val="F85149"/>
          </a:solidFill>
          <a:ln/>
        </p:spPr>
      </p:sp>
      <p:sp>
        <p:nvSpPr>
          <p:cNvPr id="5" name="Text 2"/>
          <p:cNvSpPr/>
          <p:nvPr/>
        </p:nvSpPr>
        <p:spPr>
          <a:xfrm>
            <a:off x="548640" y="1051560"/>
            <a:ext cx="8046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i="1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crash can't be reproduced, or there's no query at all</a:t>
            </a:r>
            <a:endParaRPr lang="en-US" sz="1500" dirty="0"/>
          </a:p>
        </p:txBody>
      </p:sp>
      <p:sp>
        <p:nvSpPr>
          <p:cNvPr id="6" name="Shape 3"/>
          <p:cNvSpPr/>
          <p:nvPr/>
        </p:nvSpPr>
        <p:spPr>
          <a:xfrm>
            <a:off x="548640" y="1508760"/>
            <a:ext cx="3794760" cy="2103120"/>
          </a:xfrm>
          <a:prstGeom prst="rect">
            <a:avLst/>
          </a:prstGeom>
          <a:solidFill>
            <a:srgbClr val="161B22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548640" y="1508760"/>
            <a:ext cx="54864" cy="2103120"/>
          </a:xfrm>
          <a:prstGeom prst="rect">
            <a:avLst/>
          </a:prstGeom>
          <a:solidFill>
            <a:srgbClr val="F85149"/>
          </a:solidFill>
          <a:ln/>
        </p:spPr>
      </p:sp>
      <p:sp>
        <p:nvSpPr>
          <p:cNvPr id="8" name="Text 5"/>
          <p:cNvSpPr/>
          <p:nvPr/>
        </p:nvSpPr>
        <p:spPr>
          <a:xfrm>
            <a:off x="822960" y="1645920"/>
            <a:ext cx="3291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85149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Query doesn't crash on dev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822960" y="2057400"/>
            <a:ext cx="329184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Previous operations may have corrupted memory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Data-dependent — production data triggers edge case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Timing-dependent race condition</a:t>
            </a:r>
            <a:endParaRPr lang="en-US" sz="1200" dirty="0"/>
          </a:p>
        </p:txBody>
      </p:sp>
      <p:sp>
        <p:nvSpPr>
          <p:cNvPr id="10" name="Shape 7"/>
          <p:cNvSpPr/>
          <p:nvPr/>
        </p:nvSpPr>
        <p:spPr>
          <a:xfrm>
            <a:off x="4800600" y="1508760"/>
            <a:ext cx="3794760" cy="2103120"/>
          </a:xfrm>
          <a:prstGeom prst="rect">
            <a:avLst/>
          </a:prstGeom>
          <a:solidFill>
            <a:srgbClr val="161B22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4800600" y="1508760"/>
            <a:ext cx="54864" cy="2103120"/>
          </a:xfrm>
          <a:prstGeom prst="rect">
            <a:avLst/>
          </a:prstGeom>
          <a:solidFill>
            <a:srgbClr val="F0883E"/>
          </a:solidFill>
          <a:ln/>
        </p:spPr>
      </p:sp>
      <p:sp>
        <p:nvSpPr>
          <p:cNvPr id="12" name="Text 9"/>
          <p:cNvSpPr/>
          <p:nvPr/>
        </p:nvSpPr>
        <p:spPr>
          <a:xfrm>
            <a:off x="5074920" y="1645920"/>
            <a:ext cx="33832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0883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No query in the logs</a:t>
            </a:r>
            <a:endParaRPr lang="en-US" sz="1500" dirty="0"/>
          </a:p>
        </p:txBody>
      </p:sp>
      <p:sp>
        <p:nvSpPr>
          <p:cNvPr id="13" name="Text 10"/>
          <p:cNvSpPr/>
          <p:nvPr/>
        </p:nvSpPr>
        <p:spPr>
          <a:xfrm>
            <a:off x="5074920" y="2057400"/>
            <a:ext cx="338328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Background worker crash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Crash outside of message processing context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Crash during startup or shutdown</a:t>
            </a:r>
            <a:endParaRPr lang="en-US" sz="1200" dirty="0"/>
          </a:p>
        </p:txBody>
      </p:sp>
      <p:sp>
        <p:nvSpPr>
          <p:cNvPr id="14" name="Shape 11"/>
          <p:cNvSpPr/>
          <p:nvPr/>
        </p:nvSpPr>
        <p:spPr>
          <a:xfrm>
            <a:off x="548640" y="4114800"/>
            <a:ext cx="8046720" cy="502920"/>
          </a:xfrm>
          <a:prstGeom prst="rect">
            <a:avLst/>
          </a:prstGeom>
          <a:solidFill>
            <a:srgbClr val="1A0D0D"/>
          </a:solidFill>
          <a:ln/>
        </p:spPr>
      </p:sp>
      <p:sp>
        <p:nvSpPr>
          <p:cNvPr id="15" name="Text 12"/>
          <p:cNvSpPr/>
          <p:nvPr/>
        </p:nvSpPr>
        <p:spPr>
          <a:xfrm>
            <a:off x="548640" y="4114800"/>
            <a:ext cx="8046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0883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This is where core dumps and GDB become essential</a:t>
            </a:r>
            <a:endParaRPr lang="en-US" sz="1400" dirty="0"/>
          </a:p>
        </p:txBody>
      </p:sp>
      <p:sp>
        <p:nvSpPr>
          <p:cNvPr id="16" name="Shape 13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161B22"/>
          </a:solidFill>
          <a:ln/>
        </p:spPr>
      </p:sp>
      <p:sp>
        <p:nvSpPr>
          <p:cNvPr id="17" name="Text 14"/>
          <p:cNvSpPr/>
          <p:nvPr/>
        </p:nvSpPr>
        <p:spPr>
          <a:xfrm>
            <a:off x="457200" y="4800600"/>
            <a:ext cx="73152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Debugging PostgreSQL Crashes in Production  |  Varik  |  PGDay Armenia 2026</a:t>
            </a:r>
            <a:endParaRPr lang="en-US" sz="800" dirty="0"/>
          </a:p>
        </p:txBody>
      </p:sp>
      <p:sp>
        <p:nvSpPr>
          <p:cNvPr id="18" name="Text 15"/>
          <p:cNvSpPr/>
          <p:nvPr/>
        </p:nvSpPr>
        <p:spPr>
          <a:xfrm>
            <a:off x="8503920" y="4709160"/>
            <a:ext cx="457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D11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1097280"/>
            <a:ext cx="18288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4800" b="1" dirty="0">
                <a:solidFill>
                  <a:srgbClr val="39D2C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03</a:t>
            </a:r>
            <a:endParaRPr lang="en-US" sz="4800" dirty="0"/>
          </a:p>
        </p:txBody>
      </p:sp>
      <p:sp>
        <p:nvSpPr>
          <p:cNvPr id="3" name="Text 1"/>
          <p:cNvSpPr/>
          <p:nvPr/>
        </p:nvSpPr>
        <p:spPr>
          <a:xfrm>
            <a:off x="548640" y="1828800"/>
            <a:ext cx="7772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E6EDF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Debugging with GDB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548640" y="274320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Attaching to live PostgreSQL processes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548640" y="3383280"/>
            <a:ext cx="1828800" cy="45720"/>
          </a:xfrm>
          <a:prstGeom prst="rect">
            <a:avLst/>
          </a:prstGeom>
          <a:solidFill>
            <a:srgbClr val="39D2C0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5088636"/>
            <a:ext cx="9144000" cy="54864"/>
          </a:xfrm>
          <a:prstGeom prst="rect">
            <a:avLst/>
          </a:prstGeom>
          <a:solidFill>
            <a:srgbClr val="39D2C0"/>
          </a:solidFill>
          <a:ln/>
        </p:spPr>
      </p:sp>
      <p:sp>
        <p:nvSpPr>
          <p:cNvPr id="7" name="Text 5"/>
          <p:cNvSpPr/>
          <p:nvPr/>
        </p:nvSpPr>
        <p:spPr>
          <a:xfrm>
            <a:off x="8503920" y="4709160"/>
            <a:ext cx="457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20040"/>
            <a:ext cx="8229600" cy="365760"/>
          </a:xfrm>
          <a:prstGeom prst="rect">
            <a:avLst/>
          </a:prstGeom>
          <a:solidFill>
            <a:srgbClr val="1F1F1F"/>
          </a:solidFill>
          <a:ln w="12700">
            <a:solidFill>
              <a:srgbClr val="0A0A0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640080" y="448056"/>
            <a:ext cx="118872" cy="118872"/>
          </a:xfrm>
          <a:prstGeom prst="ellipse">
            <a:avLst/>
          </a:prstGeom>
          <a:solidFill>
            <a:srgbClr val="FF5F56"/>
          </a:solidFill>
          <a:ln w="12700">
            <a:solidFill>
              <a:srgbClr val="FF5F56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41248" y="448056"/>
            <a:ext cx="118872" cy="118872"/>
          </a:xfrm>
          <a:prstGeom prst="ellipse">
            <a:avLst/>
          </a:prstGeom>
          <a:solidFill>
            <a:srgbClr val="FFBD2E"/>
          </a:solidFill>
          <a:ln w="12700">
            <a:solidFill>
              <a:srgbClr val="FFBD2E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1042416" y="448056"/>
            <a:ext cx="118872" cy="118872"/>
          </a:xfrm>
          <a:prstGeom prst="ellipse">
            <a:avLst/>
          </a:prstGeom>
          <a:solidFill>
            <a:srgbClr val="27C93F"/>
          </a:solidFill>
          <a:ln w="12700">
            <a:solidFill>
              <a:srgbClr val="27C93F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371600" y="320040"/>
            <a:ext cx="6858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varik@pgday-armenia: ~/talks/debugging-postgres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457200" y="685800"/>
            <a:ext cx="8229600" cy="3931920"/>
          </a:xfrm>
          <a:prstGeom prst="rect">
            <a:avLst/>
          </a:prstGeom>
          <a:solidFill>
            <a:srgbClr val="0A0A0A"/>
          </a:solidFill>
          <a:ln w="12700">
            <a:solidFill>
              <a:srgbClr val="0A0A0A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640080" y="822960"/>
            <a:ext cx="7863840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$ </a:t>
            </a:r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./present.sh --speaker=varik --topic="debugging postgres"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161B22"/>
          </a:solidFill>
          <a:ln/>
        </p:spPr>
      </p:sp>
      <p:sp>
        <p:nvSpPr>
          <p:cNvPr id="10" name="Text 8"/>
          <p:cNvSpPr/>
          <p:nvPr/>
        </p:nvSpPr>
        <p:spPr>
          <a:xfrm>
            <a:off x="457200" y="4800600"/>
            <a:ext cx="73152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Debugging PostgreSQL Crashes in Production  |  Varik  |  PGDay Armenia 2026</a:t>
            </a:r>
            <a:endParaRPr lang="en-US" sz="800" dirty="0"/>
          </a:p>
        </p:txBody>
      </p:sp>
    </p:spTree>
  </p:cSld>
  <p:clrMapOvr>
    <a:masterClrMapping/>
  </p:clrMapOvr>
  <p:transition spd="fast" advClick="0" advTm="25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11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E6EDF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Connecting GDB to PostgreSQL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548640" y="868680"/>
            <a:ext cx="1097280" cy="45720"/>
          </a:xfrm>
          <a:prstGeom prst="rect">
            <a:avLst/>
          </a:prstGeom>
          <a:solidFill>
            <a:srgbClr val="3FB950"/>
          </a:solidFill>
          <a:ln/>
        </p:spPr>
      </p:sp>
      <p:sp>
        <p:nvSpPr>
          <p:cNvPr id="4" name="Shape 2"/>
          <p:cNvSpPr/>
          <p:nvPr/>
        </p:nvSpPr>
        <p:spPr>
          <a:xfrm>
            <a:off x="548640" y="1097280"/>
            <a:ext cx="8046720" cy="640080"/>
          </a:xfrm>
          <a:prstGeom prst="rect">
            <a:avLst/>
          </a:prstGeom>
          <a:solidFill>
            <a:srgbClr val="1A1207"/>
          </a:solidFill>
          <a:ln/>
        </p:spPr>
      </p:sp>
      <p:sp>
        <p:nvSpPr>
          <p:cNvPr id="5" name="Text 3"/>
          <p:cNvSpPr/>
          <p:nvPr/>
        </p:nvSpPr>
        <p:spPr>
          <a:xfrm>
            <a:off x="822960" y="1097280"/>
            <a:ext cx="75895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F0883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not run Postmaster under GDB?  Postmaster forks a new process for each session — you'd be debugging the wrong process.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548640" y="1920240"/>
            <a:ext cx="8046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3FB95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Step 1: Get the backend PID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548640" y="2286000"/>
            <a:ext cx="8046720" cy="502920"/>
          </a:xfrm>
          <a:prstGeom prst="rect">
            <a:avLst/>
          </a:prstGeom>
          <a:solidFill>
            <a:srgbClr val="1C2128"/>
          </a:solidFill>
          <a:ln/>
        </p:spPr>
      </p:sp>
      <p:sp>
        <p:nvSpPr>
          <p:cNvPr id="8" name="Text 6"/>
          <p:cNvSpPr/>
          <p:nvPr/>
        </p:nvSpPr>
        <p:spPr>
          <a:xfrm>
            <a:off x="731520" y="228600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postgres=# SELECT pg_backend_pid();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548640" y="2971800"/>
            <a:ext cx="8046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3FB95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Step 2: Attach GDB to that process</a:t>
            </a:r>
            <a:endParaRPr lang="en-US" sz="1500" dirty="0"/>
          </a:p>
        </p:txBody>
      </p:sp>
      <p:sp>
        <p:nvSpPr>
          <p:cNvPr id="10" name="Shape 8"/>
          <p:cNvSpPr/>
          <p:nvPr/>
        </p:nvSpPr>
        <p:spPr>
          <a:xfrm>
            <a:off x="548640" y="3337560"/>
            <a:ext cx="8046720" cy="502920"/>
          </a:xfrm>
          <a:prstGeom prst="rect">
            <a:avLst/>
          </a:prstGeom>
          <a:solidFill>
            <a:srgbClr val="1C2128"/>
          </a:solidFill>
          <a:ln/>
        </p:spPr>
      </p:sp>
      <p:sp>
        <p:nvSpPr>
          <p:cNvPr id="11" name="Text 9"/>
          <p:cNvSpPr/>
          <p:nvPr/>
        </p:nvSpPr>
        <p:spPr>
          <a:xfrm>
            <a:off x="731520" y="333756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$ gdb -p &lt;backend_pid&gt;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548640" y="4023360"/>
            <a:ext cx="8046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3FB95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Step 3: Set breakpoints, continue, and call functions from psql</a:t>
            </a:r>
            <a:endParaRPr lang="en-US" sz="1500" dirty="0"/>
          </a:p>
        </p:txBody>
      </p:sp>
      <p:sp>
        <p:nvSpPr>
          <p:cNvPr id="13" name="Shape 11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161B22"/>
          </a:solidFill>
          <a:ln/>
        </p:spPr>
      </p:sp>
      <p:sp>
        <p:nvSpPr>
          <p:cNvPr id="14" name="Text 12"/>
          <p:cNvSpPr/>
          <p:nvPr/>
        </p:nvSpPr>
        <p:spPr>
          <a:xfrm>
            <a:off x="457200" y="4800600"/>
            <a:ext cx="73152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Debugging PostgreSQL Crashes in Production  |  Varik  |  PGDay Armenia 2026</a:t>
            </a:r>
            <a:endParaRPr lang="en-US" sz="800" dirty="0"/>
          </a:p>
        </p:txBody>
      </p:sp>
      <p:sp>
        <p:nvSpPr>
          <p:cNvPr id="15" name="Text 13"/>
          <p:cNvSpPr/>
          <p:nvPr/>
        </p:nvSpPr>
        <p:spPr>
          <a:xfrm>
            <a:off x="8503920" y="4709160"/>
            <a:ext cx="457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0D11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1097280"/>
            <a:ext cx="18288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4800" b="1" dirty="0">
                <a:solidFill>
                  <a:srgbClr val="BC8C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04</a:t>
            </a:r>
            <a:endParaRPr lang="en-US" sz="4800" dirty="0"/>
          </a:p>
        </p:txBody>
      </p:sp>
      <p:sp>
        <p:nvSpPr>
          <p:cNvPr id="3" name="Text 1"/>
          <p:cNvSpPr/>
          <p:nvPr/>
        </p:nvSpPr>
        <p:spPr>
          <a:xfrm>
            <a:off x="548640" y="1828800"/>
            <a:ext cx="7772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E6EDF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Core Dumps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548640" y="274320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When you can't reproduce the crash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548640" y="3383280"/>
            <a:ext cx="1828800" cy="45720"/>
          </a:xfrm>
          <a:prstGeom prst="rect">
            <a:avLst/>
          </a:prstGeom>
          <a:solidFill>
            <a:srgbClr val="BC8CFF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5088636"/>
            <a:ext cx="9144000" cy="54864"/>
          </a:xfrm>
          <a:prstGeom prst="rect">
            <a:avLst/>
          </a:prstGeom>
          <a:solidFill>
            <a:srgbClr val="BC8CFF"/>
          </a:solidFill>
          <a:ln/>
        </p:spPr>
      </p:sp>
      <p:sp>
        <p:nvSpPr>
          <p:cNvPr id="7" name="Text 5"/>
          <p:cNvSpPr/>
          <p:nvPr/>
        </p:nvSpPr>
        <p:spPr>
          <a:xfrm>
            <a:off x="8503920" y="4709160"/>
            <a:ext cx="457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0D11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E6EDF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What Are Core Dumps?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548640" y="868680"/>
            <a:ext cx="1097280" cy="45720"/>
          </a:xfrm>
          <a:prstGeom prst="rect">
            <a:avLst/>
          </a:prstGeom>
          <a:solidFill>
            <a:srgbClr val="3FB950"/>
          </a:solidFill>
          <a:ln/>
        </p:spPr>
      </p:sp>
      <p:sp>
        <p:nvSpPr>
          <p:cNvPr id="4" name="Shape 2"/>
          <p:cNvSpPr/>
          <p:nvPr/>
        </p:nvSpPr>
        <p:spPr>
          <a:xfrm>
            <a:off x="548640" y="1188720"/>
            <a:ext cx="8046720" cy="1097280"/>
          </a:xfrm>
          <a:prstGeom prst="rect">
            <a:avLst/>
          </a:prstGeom>
          <a:solidFill>
            <a:srgbClr val="161B22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548640" y="1188720"/>
            <a:ext cx="54864" cy="1097280"/>
          </a:xfrm>
          <a:prstGeom prst="rect">
            <a:avLst/>
          </a:prstGeom>
          <a:solidFill>
            <a:srgbClr val="BC8CFF"/>
          </a:solidFill>
          <a:ln/>
        </p:spPr>
      </p:sp>
      <p:sp>
        <p:nvSpPr>
          <p:cNvPr id="6" name="Text 4"/>
          <p:cNvSpPr/>
          <p:nvPr/>
        </p:nvSpPr>
        <p:spPr>
          <a:xfrm>
            <a:off x="822960" y="1280160"/>
            <a:ext cx="74980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E6EDF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 snapshot of a process's memory at the moment it crashed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822960" y="1737360"/>
            <a:ext cx="74980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Contains the full call stack, local variables, heap data, and register state — everything needed to reconstruct the crash offline.</a:t>
            </a:r>
            <a:endParaRPr lang="en-US" sz="1300" dirty="0"/>
          </a:p>
        </p:txBody>
      </p:sp>
      <p:sp>
        <p:nvSpPr>
          <p:cNvPr id="8" name="Shape 6"/>
          <p:cNvSpPr/>
          <p:nvPr/>
        </p:nvSpPr>
        <p:spPr>
          <a:xfrm>
            <a:off x="548640" y="2606040"/>
            <a:ext cx="2560320" cy="1371600"/>
          </a:xfrm>
          <a:prstGeom prst="rect">
            <a:avLst/>
          </a:prstGeom>
          <a:solidFill>
            <a:srgbClr val="161B22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9" name="Shape 7"/>
          <p:cNvSpPr/>
          <p:nvPr/>
        </p:nvSpPr>
        <p:spPr>
          <a:xfrm>
            <a:off x="548640" y="2606040"/>
            <a:ext cx="2560320" cy="45720"/>
          </a:xfrm>
          <a:prstGeom prst="rect">
            <a:avLst/>
          </a:prstGeom>
          <a:solidFill>
            <a:srgbClr val="3FB950"/>
          </a:solidFill>
          <a:ln/>
        </p:spPr>
      </p:sp>
      <p:sp>
        <p:nvSpPr>
          <p:cNvPr id="10" name="Text 8"/>
          <p:cNvSpPr/>
          <p:nvPr/>
        </p:nvSpPr>
        <p:spPr>
          <a:xfrm>
            <a:off x="731520" y="2834640"/>
            <a:ext cx="21945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3FB95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Stack Traces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731520" y="3200400"/>
            <a:ext cx="21945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Full call chain from crash point back to main()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3337560" y="2606040"/>
            <a:ext cx="2560320" cy="1371600"/>
          </a:xfrm>
          <a:prstGeom prst="rect">
            <a:avLst/>
          </a:prstGeom>
          <a:solidFill>
            <a:srgbClr val="161B22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3337560" y="2606040"/>
            <a:ext cx="2560320" cy="45720"/>
          </a:xfrm>
          <a:prstGeom prst="rect">
            <a:avLst/>
          </a:prstGeom>
          <a:solidFill>
            <a:srgbClr val="F0883E"/>
          </a:solidFill>
          <a:ln/>
        </p:spPr>
      </p:sp>
      <p:sp>
        <p:nvSpPr>
          <p:cNvPr id="14" name="Text 12"/>
          <p:cNvSpPr/>
          <p:nvPr/>
        </p:nvSpPr>
        <p:spPr>
          <a:xfrm>
            <a:off x="3520440" y="2834640"/>
            <a:ext cx="21945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0883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Variables &amp; Memory</a:t>
            </a:r>
            <a:endParaRPr lang="en-US" sz="1500" dirty="0"/>
          </a:p>
        </p:txBody>
      </p:sp>
      <p:sp>
        <p:nvSpPr>
          <p:cNvPr id="15" name="Text 13"/>
          <p:cNvSpPr/>
          <p:nvPr/>
        </p:nvSpPr>
        <p:spPr>
          <a:xfrm>
            <a:off x="3520440" y="3200400"/>
            <a:ext cx="21945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Local variables, function arguments, heap contents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6126480" y="2606040"/>
            <a:ext cx="2560320" cy="1371600"/>
          </a:xfrm>
          <a:prstGeom prst="rect">
            <a:avLst/>
          </a:prstGeom>
          <a:solidFill>
            <a:srgbClr val="161B22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17" name="Shape 15"/>
          <p:cNvSpPr/>
          <p:nvPr/>
        </p:nvSpPr>
        <p:spPr>
          <a:xfrm>
            <a:off x="6126480" y="2606040"/>
            <a:ext cx="2560320" cy="45720"/>
          </a:xfrm>
          <a:prstGeom prst="rect">
            <a:avLst/>
          </a:prstGeom>
          <a:solidFill>
            <a:srgbClr val="39D2C0"/>
          </a:solidFill>
          <a:ln/>
        </p:spPr>
      </p:sp>
      <p:sp>
        <p:nvSpPr>
          <p:cNvPr id="18" name="Text 16"/>
          <p:cNvSpPr/>
          <p:nvPr/>
        </p:nvSpPr>
        <p:spPr>
          <a:xfrm>
            <a:off x="6309360" y="2834640"/>
            <a:ext cx="21945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39D2C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Register State</a:t>
            </a:r>
            <a:endParaRPr lang="en-US" sz="1500" dirty="0"/>
          </a:p>
        </p:txBody>
      </p:sp>
      <p:sp>
        <p:nvSpPr>
          <p:cNvPr id="19" name="Text 17"/>
          <p:cNvSpPr/>
          <p:nvPr/>
        </p:nvSpPr>
        <p:spPr>
          <a:xfrm>
            <a:off x="6309360" y="3200400"/>
            <a:ext cx="21945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CPU registers at the moment of the fault</a:t>
            </a:r>
            <a:endParaRPr lang="en-US" sz="1200" dirty="0"/>
          </a:p>
        </p:txBody>
      </p:sp>
      <p:sp>
        <p:nvSpPr>
          <p:cNvPr id="20" name="Shape 18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161B22"/>
          </a:solidFill>
          <a:ln/>
        </p:spPr>
      </p:sp>
      <p:sp>
        <p:nvSpPr>
          <p:cNvPr id="21" name="Text 19"/>
          <p:cNvSpPr/>
          <p:nvPr/>
        </p:nvSpPr>
        <p:spPr>
          <a:xfrm>
            <a:off x="457200" y="4800600"/>
            <a:ext cx="73152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Debugging PostgreSQL Crashes in Production  |  Varik  |  PGDay Armenia 2026</a:t>
            </a:r>
            <a:endParaRPr lang="en-US" sz="800" dirty="0"/>
          </a:p>
        </p:txBody>
      </p:sp>
      <p:sp>
        <p:nvSpPr>
          <p:cNvPr id="22" name="Text 20"/>
          <p:cNvSpPr/>
          <p:nvPr/>
        </p:nvSpPr>
        <p:spPr>
          <a:xfrm>
            <a:off x="8503920" y="4709160"/>
            <a:ext cx="457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0D11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E6EDF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Enabling Core Dumps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548640" y="868680"/>
            <a:ext cx="1097280" cy="45720"/>
          </a:xfrm>
          <a:prstGeom prst="rect">
            <a:avLst/>
          </a:prstGeom>
          <a:solidFill>
            <a:srgbClr val="3FB950"/>
          </a:solidFill>
          <a:ln/>
        </p:spPr>
      </p:sp>
      <p:sp>
        <p:nvSpPr>
          <p:cNvPr id="4" name="Text 2"/>
          <p:cNvSpPr/>
          <p:nvPr/>
        </p:nvSpPr>
        <p:spPr>
          <a:xfrm>
            <a:off x="548640" y="1097280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3FB95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OS Configuration</a:t>
            </a:r>
            <a:endParaRPr lang="en-US" sz="1500" dirty="0"/>
          </a:p>
        </p:txBody>
      </p:sp>
      <p:sp>
        <p:nvSpPr>
          <p:cNvPr id="5" name="Shape 3"/>
          <p:cNvSpPr/>
          <p:nvPr/>
        </p:nvSpPr>
        <p:spPr>
          <a:xfrm>
            <a:off x="548640" y="1463040"/>
            <a:ext cx="8046720" cy="1005840"/>
          </a:xfrm>
          <a:prstGeom prst="rect">
            <a:avLst/>
          </a:prstGeom>
          <a:solidFill>
            <a:srgbClr val="1C2128"/>
          </a:solidFill>
          <a:ln/>
        </p:spPr>
      </p:sp>
      <p:sp>
        <p:nvSpPr>
          <p:cNvPr id="6" name="Text 4"/>
          <p:cNvSpPr/>
          <p:nvPr/>
        </p:nvSpPr>
        <p:spPr>
          <a:xfrm>
            <a:off x="731520" y="1508760"/>
            <a:ext cx="76809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spcAft>
                <a:spcPts val="200"/>
              </a:spcAft>
              <a:buNone/>
            </a:pPr>
            <a:r>
              <a:rPr lang="en-US" sz="11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# Remove core dump size limit</a:t>
            </a:r>
            <a:endParaRPr lang="en-US" sz="11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1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ulimit -c unlimited</a:t>
            </a:r>
            <a:endParaRPr lang="en-US" sz="1100" dirty="0"/>
          </a:p>
          <a:p>
            <a:pPr indent="0" marL="0">
              <a:spcAft>
                <a:spcPts val="200"/>
              </a:spcAft>
              <a:buNone/>
            </a:pPr>
            <a:endParaRPr lang="en-US" sz="11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1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# Set core dump pattern</a:t>
            </a:r>
            <a:endParaRPr lang="en-US" sz="11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1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echo "/tmp/cores/core.%e.%p" &gt; /proc/sys/kernel/core_pattern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548640" y="2697480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0883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Docker Considerations</a:t>
            </a:r>
            <a:endParaRPr lang="en-US" sz="1500" dirty="0"/>
          </a:p>
        </p:txBody>
      </p:sp>
      <p:sp>
        <p:nvSpPr>
          <p:cNvPr id="8" name="Shape 6"/>
          <p:cNvSpPr/>
          <p:nvPr/>
        </p:nvSpPr>
        <p:spPr>
          <a:xfrm>
            <a:off x="548640" y="3017520"/>
            <a:ext cx="8046720" cy="640080"/>
          </a:xfrm>
          <a:prstGeom prst="rect">
            <a:avLst/>
          </a:prstGeom>
          <a:solidFill>
            <a:srgbClr val="1C2128"/>
          </a:solidFill>
          <a:ln/>
        </p:spPr>
      </p:sp>
      <p:sp>
        <p:nvSpPr>
          <p:cNvPr id="9" name="Text 7"/>
          <p:cNvSpPr/>
          <p:nvPr/>
        </p:nvSpPr>
        <p:spPr>
          <a:xfrm>
            <a:off x="731520" y="3063240"/>
            <a:ext cx="7680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spcAft>
                <a:spcPts val="200"/>
              </a:spcAft>
              <a:buNone/>
            </a:pPr>
            <a:r>
              <a:rPr lang="en-US" sz="11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# Core pattern is set on the HOST, not inside the container</a:t>
            </a:r>
            <a:endParaRPr lang="en-US" sz="11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1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# Use a monitoring script to copy core dumps from container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548640" y="3886200"/>
            <a:ext cx="8046720" cy="640080"/>
          </a:xfrm>
          <a:prstGeom prst="rect">
            <a:avLst/>
          </a:prstGeom>
          <a:solidFill>
            <a:srgbClr val="0D1A12"/>
          </a:solidFill>
          <a:ln/>
        </p:spPr>
      </p:sp>
      <p:sp>
        <p:nvSpPr>
          <p:cNvPr id="11" name="Shape 9"/>
          <p:cNvSpPr/>
          <p:nvPr/>
        </p:nvSpPr>
        <p:spPr>
          <a:xfrm>
            <a:off x="548640" y="3886200"/>
            <a:ext cx="54864" cy="640080"/>
          </a:xfrm>
          <a:prstGeom prst="rect">
            <a:avLst/>
          </a:prstGeom>
          <a:solidFill>
            <a:srgbClr val="3FB950"/>
          </a:solidFill>
          <a:ln/>
        </p:spPr>
      </p:sp>
      <p:pic>
        <p:nvPicPr>
          <p:cNvPr id="1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240" y="4023360"/>
            <a:ext cx="274320" cy="274320"/>
          </a:xfrm>
          <a:prstGeom prst="rect">
            <a:avLst/>
          </a:prstGeom>
        </p:spPr>
      </p:pic>
      <p:sp>
        <p:nvSpPr>
          <p:cNvPr id="13" name="Text 10"/>
          <p:cNvSpPr/>
          <p:nvPr/>
        </p:nvSpPr>
        <p:spPr>
          <a:xfrm>
            <a:off x="1188720" y="3886200"/>
            <a:ext cx="71323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FB9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Set up a helper script to periodically check for new core dumps and manage disk space</a:t>
            </a:r>
            <a:endParaRPr lang="en-US" sz="1200" dirty="0"/>
          </a:p>
        </p:txBody>
      </p:sp>
      <p:sp>
        <p:nvSpPr>
          <p:cNvPr id="14" name="Shape 11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161B22"/>
          </a:solidFill>
          <a:ln/>
        </p:spPr>
      </p:sp>
      <p:sp>
        <p:nvSpPr>
          <p:cNvPr id="15" name="Text 12"/>
          <p:cNvSpPr/>
          <p:nvPr/>
        </p:nvSpPr>
        <p:spPr>
          <a:xfrm>
            <a:off x="457200" y="4800600"/>
            <a:ext cx="73152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Debugging PostgreSQL Crashes in Production  |  Varik  |  PGDay Armenia 2026</a:t>
            </a:r>
            <a:endParaRPr lang="en-US" sz="800" dirty="0"/>
          </a:p>
        </p:txBody>
      </p:sp>
      <p:sp>
        <p:nvSpPr>
          <p:cNvPr id="16" name="Text 13"/>
          <p:cNvSpPr/>
          <p:nvPr/>
        </p:nvSpPr>
        <p:spPr>
          <a:xfrm>
            <a:off x="8503920" y="4709160"/>
            <a:ext cx="457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0D11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E6EDF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Analyzing Core Dumps with GDB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548640" y="868680"/>
            <a:ext cx="1097280" cy="45720"/>
          </a:xfrm>
          <a:prstGeom prst="rect">
            <a:avLst/>
          </a:prstGeom>
          <a:solidFill>
            <a:srgbClr val="3FB950"/>
          </a:solidFill>
          <a:ln/>
        </p:spPr>
      </p:sp>
      <p:sp>
        <p:nvSpPr>
          <p:cNvPr id="4" name="Text 2"/>
          <p:cNvSpPr/>
          <p:nvPr/>
        </p:nvSpPr>
        <p:spPr>
          <a:xfrm>
            <a:off x="548640" y="1097280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3FB95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Loading the core dump</a:t>
            </a:r>
            <a:endParaRPr lang="en-US" sz="1500" dirty="0"/>
          </a:p>
        </p:txBody>
      </p:sp>
      <p:sp>
        <p:nvSpPr>
          <p:cNvPr id="5" name="Shape 3"/>
          <p:cNvSpPr/>
          <p:nvPr/>
        </p:nvSpPr>
        <p:spPr>
          <a:xfrm>
            <a:off x="548640" y="1463040"/>
            <a:ext cx="8046720" cy="502920"/>
          </a:xfrm>
          <a:prstGeom prst="rect">
            <a:avLst/>
          </a:prstGeom>
          <a:solidFill>
            <a:srgbClr val="1C2128"/>
          </a:solidFill>
          <a:ln/>
        </p:spPr>
      </p:sp>
      <p:sp>
        <p:nvSpPr>
          <p:cNvPr id="6" name="Text 4"/>
          <p:cNvSpPr/>
          <p:nvPr/>
        </p:nvSpPr>
        <p:spPr>
          <a:xfrm>
            <a:off x="731520" y="146304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$ gdb /usr/lib/postgresql/16/bin/postgres /tmp/cores/core.postgres.12345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548640" y="214884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0883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Setting source paths for your extension</a:t>
            </a:r>
            <a:endParaRPr lang="en-US" sz="1500" dirty="0"/>
          </a:p>
        </p:txBody>
      </p:sp>
      <p:sp>
        <p:nvSpPr>
          <p:cNvPr id="8" name="Shape 6"/>
          <p:cNvSpPr/>
          <p:nvPr/>
        </p:nvSpPr>
        <p:spPr>
          <a:xfrm>
            <a:off x="548640" y="2514600"/>
            <a:ext cx="8046720" cy="685800"/>
          </a:xfrm>
          <a:prstGeom prst="rect">
            <a:avLst/>
          </a:prstGeom>
          <a:solidFill>
            <a:srgbClr val="1C2128"/>
          </a:solidFill>
          <a:ln/>
        </p:spPr>
      </p:sp>
      <p:sp>
        <p:nvSpPr>
          <p:cNvPr id="9" name="Text 7"/>
          <p:cNvSpPr/>
          <p:nvPr/>
        </p:nvSpPr>
        <p:spPr>
          <a:xfrm>
            <a:off x="731520" y="2560320"/>
            <a:ext cx="76809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spcAft>
                <a:spcPts val="200"/>
              </a:spcAft>
              <a:buNone/>
            </a:pPr>
            <a:r>
              <a:rPr lang="en-US" sz="11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(gdb) set substitute-path /build/src /home/dev/my-extension/src</a:t>
            </a:r>
            <a:endParaRPr lang="en-US" sz="11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1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(gdb) set substitute-path /build/pg /usr/src/postgresql-16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548640" y="338328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39D2C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Essential GDB commands for core dump analysis</a:t>
            </a:r>
            <a:endParaRPr lang="en-US" sz="1500" dirty="0"/>
          </a:p>
        </p:txBody>
      </p:sp>
      <p:sp>
        <p:nvSpPr>
          <p:cNvPr id="11" name="Shape 9"/>
          <p:cNvSpPr/>
          <p:nvPr/>
        </p:nvSpPr>
        <p:spPr>
          <a:xfrm>
            <a:off x="548640" y="3703320"/>
            <a:ext cx="8046720" cy="914400"/>
          </a:xfrm>
          <a:prstGeom prst="rect">
            <a:avLst/>
          </a:prstGeom>
          <a:solidFill>
            <a:srgbClr val="1C2128"/>
          </a:solidFill>
          <a:ln/>
        </p:spPr>
      </p:sp>
      <p:sp>
        <p:nvSpPr>
          <p:cNvPr id="12" name="Text 10"/>
          <p:cNvSpPr/>
          <p:nvPr/>
        </p:nvSpPr>
        <p:spPr>
          <a:xfrm>
            <a:off x="731520" y="3749040"/>
            <a:ext cx="76809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spcAft>
                <a:spcPts val="100"/>
              </a:spcAft>
              <a:buNone/>
            </a:pPr>
            <a:r>
              <a:rPr lang="en-US" sz="11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(gdb) bt              </a:t>
            </a:r>
            <a:pPr indent="0" marL="0">
              <a:spcAft>
                <a:spcPts val="100"/>
              </a:spcAft>
              <a:buNone/>
            </a:pPr>
            <a:r>
              <a:rPr lang="en-US" sz="11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# Full backtrace</a:t>
            </a:r>
            <a:endParaRPr lang="en-US" sz="1100" dirty="0"/>
          </a:p>
          <a:p>
            <a:pPr indent="0" marL="0">
              <a:spcAft>
                <a:spcPts val="100"/>
              </a:spcAft>
              <a:buNone/>
            </a:pPr>
            <a:r>
              <a:rPr lang="en-US" sz="11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(gdb) frame N         </a:t>
            </a:r>
            <a:pPr indent="0" marL="0">
              <a:spcAft>
                <a:spcPts val="100"/>
              </a:spcAft>
              <a:buNone/>
            </a:pPr>
            <a:r>
              <a:rPr lang="en-US" sz="11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# Navigate to stack frame</a:t>
            </a:r>
            <a:endParaRPr lang="en-US" sz="1100" dirty="0"/>
          </a:p>
          <a:p>
            <a:pPr indent="0" marL="0">
              <a:spcAft>
                <a:spcPts val="100"/>
              </a:spcAft>
              <a:buNone/>
            </a:pPr>
            <a:r>
              <a:rPr lang="en-US" sz="11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(gdb) info locals     </a:t>
            </a:r>
            <a:pPr indent="0" marL="0">
              <a:spcAft>
                <a:spcPts val="100"/>
              </a:spcAft>
              <a:buNone/>
            </a:pPr>
            <a:r>
              <a:rPr lang="en-US" sz="11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# Inspect local variables</a:t>
            </a:r>
            <a:endParaRPr lang="en-US" sz="1100" dirty="0"/>
          </a:p>
          <a:p>
            <a:pPr indent="0" marL="0">
              <a:spcAft>
                <a:spcPts val="100"/>
              </a:spcAft>
              <a:buNone/>
            </a:pPr>
            <a:r>
              <a:rPr lang="en-US" sz="11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(gdb) print arg_name  </a:t>
            </a:r>
            <a:pPr indent="0" marL="0">
              <a:spcAft>
                <a:spcPts val="100"/>
              </a:spcAft>
              <a:buNone/>
            </a:pPr>
            <a:r>
              <a:rPr lang="en-US" sz="11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# Print specific variable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161B22"/>
          </a:solidFill>
          <a:ln/>
        </p:spPr>
      </p:sp>
      <p:sp>
        <p:nvSpPr>
          <p:cNvPr id="14" name="Text 12"/>
          <p:cNvSpPr/>
          <p:nvPr/>
        </p:nvSpPr>
        <p:spPr>
          <a:xfrm>
            <a:off x="457200" y="4800600"/>
            <a:ext cx="73152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Debugging PostgreSQL Crashes in Production  |  Varik  |  PGDay Armenia 2026</a:t>
            </a:r>
            <a:endParaRPr lang="en-US" sz="800" dirty="0"/>
          </a:p>
        </p:txBody>
      </p:sp>
      <p:sp>
        <p:nvSpPr>
          <p:cNvPr id="15" name="Text 13"/>
          <p:cNvSpPr/>
          <p:nvPr/>
        </p:nvSpPr>
        <p:spPr>
          <a:xfrm>
            <a:off x="8503920" y="4709160"/>
            <a:ext cx="457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0D11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E6EDF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Debug Symbols Matter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548640" y="868680"/>
            <a:ext cx="1097280" cy="45720"/>
          </a:xfrm>
          <a:prstGeom prst="rect">
            <a:avLst/>
          </a:prstGeom>
          <a:solidFill>
            <a:srgbClr val="3FB950"/>
          </a:solidFill>
          <a:ln/>
        </p:spPr>
      </p:sp>
      <p:sp>
        <p:nvSpPr>
          <p:cNvPr id="4" name="Shape 2"/>
          <p:cNvSpPr/>
          <p:nvPr/>
        </p:nvSpPr>
        <p:spPr>
          <a:xfrm>
            <a:off x="548640" y="1188720"/>
            <a:ext cx="3794760" cy="2011680"/>
          </a:xfrm>
          <a:prstGeom prst="rect">
            <a:avLst/>
          </a:prstGeom>
          <a:solidFill>
            <a:srgbClr val="161B22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548640" y="1188720"/>
            <a:ext cx="3794760" cy="54864"/>
          </a:xfrm>
          <a:prstGeom prst="rect">
            <a:avLst/>
          </a:prstGeom>
          <a:solidFill>
            <a:srgbClr val="F85149"/>
          </a:solidFill>
          <a:ln/>
        </p:spPr>
      </p:sp>
      <p:sp>
        <p:nvSpPr>
          <p:cNvPr id="6" name="Text 4"/>
          <p:cNvSpPr/>
          <p:nvPr/>
        </p:nvSpPr>
        <p:spPr>
          <a:xfrm>
            <a:off x="822960" y="1325880"/>
            <a:ext cx="3291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85149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Without debug symbols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822960" y="1783080"/>
            <a:ext cx="3291840" cy="1143000"/>
          </a:xfrm>
          <a:prstGeom prst="rect">
            <a:avLst/>
          </a:prstGeom>
          <a:solidFill>
            <a:srgbClr val="1C2128"/>
          </a:solidFill>
          <a:ln/>
        </p:spPr>
      </p:sp>
      <p:sp>
        <p:nvSpPr>
          <p:cNvPr id="8" name="Text 6"/>
          <p:cNvSpPr/>
          <p:nvPr/>
        </p:nvSpPr>
        <p:spPr>
          <a:xfrm>
            <a:off x="914400" y="1828800"/>
            <a:ext cx="301752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spcAft>
                <a:spcPts val="300"/>
              </a:spcAft>
              <a:buNone/>
            </a:pPr>
            <a:r>
              <a:rPr lang="en-US" sz="10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#0  0x00007f3a in ??</a:t>
            </a:r>
            <a:endParaRPr lang="en-US" sz="1000" dirty="0"/>
          </a:p>
          <a:p>
            <a:pPr indent="0" marL="0">
              <a:spcAft>
                <a:spcPts val="300"/>
              </a:spcAft>
              <a:buNone/>
            </a:pPr>
            <a:r>
              <a:rPr lang="en-US" sz="10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#1  0x00005e2b in ??</a:t>
            </a:r>
            <a:endParaRPr lang="en-US" sz="1000" dirty="0"/>
          </a:p>
          <a:p>
            <a:pPr indent="0" marL="0">
              <a:spcAft>
                <a:spcPts val="300"/>
              </a:spcAft>
              <a:buNone/>
            </a:pPr>
            <a:r>
              <a:rPr lang="en-US" sz="10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#2  0x00005a1f in ??</a:t>
            </a:r>
            <a:endParaRPr lang="en-US" sz="1000" dirty="0"/>
          </a:p>
          <a:p>
            <a:pPr indent="0" marL="0">
              <a:spcAft>
                <a:spcPts val="300"/>
              </a:spcAft>
              <a:buNone/>
            </a:pPr>
            <a:r>
              <a:rPr lang="en-US" sz="1000" i="1" dirty="0">
                <a:solidFill>
                  <a:srgbClr val="F8514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No locals, no source.</a:t>
            </a:r>
            <a:endParaRPr lang="en-US" sz="1000" dirty="0"/>
          </a:p>
        </p:txBody>
      </p:sp>
      <p:sp>
        <p:nvSpPr>
          <p:cNvPr id="9" name="Shape 7"/>
          <p:cNvSpPr/>
          <p:nvPr/>
        </p:nvSpPr>
        <p:spPr>
          <a:xfrm>
            <a:off x="4800600" y="1188720"/>
            <a:ext cx="3794760" cy="2011680"/>
          </a:xfrm>
          <a:prstGeom prst="rect">
            <a:avLst/>
          </a:prstGeom>
          <a:solidFill>
            <a:srgbClr val="161B22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4800600" y="1188720"/>
            <a:ext cx="3794760" cy="54864"/>
          </a:xfrm>
          <a:prstGeom prst="rect">
            <a:avLst/>
          </a:prstGeom>
          <a:solidFill>
            <a:srgbClr val="3FB950"/>
          </a:solidFill>
          <a:ln/>
        </p:spPr>
      </p:sp>
      <p:sp>
        <p:nvSpPr>
          <p:cNvPr id="11" name="Text 9"/>
          <p:cNvSpPr/>
          <p:nvPr/>
        </p:nvSpPr>
        <p:spPr>
          <a:xfrm>
            <a:off x="5074920" y="1325880"/>
            <a:ext cx="3291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3FB95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With debug symbols</a:t>
            </a:r>
            <a:endParaRPr lang="en-US" sz="1500" dirty="0"/>
          </a:p>
        </p:txBody>
      </p:sp>
      <p:sp>
        <p:nvSpPr>
          <p:cNvPr id="12" name="Shape 10"/>
          <p:cNvSpPr/>
          <p:nvPr/>
        </p:nvSpPr>
        <p:spPr>
          <a:xfrm>
            <a:off x="5074920" y="1783080"/>
            <a:ext cx="3291840" cy="1143000"/>
          </a:xfrm>
          <a:prstGeom prst="rect">
            <a:avLst/>
          </a:prstGeom>
          <a:solidFill>
            <a:srgbClr val="1C2128"/>
          </a:solidFill>
          <a:ln/>
        </p:spPr>
      </p:sp>
      <p:sp>
        <p:nvSpPr>
          <p:cNvPr id="13" name="Text 11"/>
          <p:cNvSpPr/>
          <p:nvPr/>
        </p:nvSpPr>
        <p:spPr>
          <a:xfrm>
            <a:off x="5166360" y="1828800"/>
            <a:ext cx="310896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spcAft>
                <a:spcPts val="300"/>
              </a:spcAft>
              <a:buNone/>
            </a:pPr>
            <a:r>
              <a:rPr lang="en-US" sz="10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#0  my_func (arg=42)</a:t>
            </a:r>
            <a:endParaRPr lang="en-US" sz="1000" dirty="0"/>
          </a:p>
          <a:p>
            <a:pPr indent="0" marL="0">
              <a:spcAft>
                <a:spcPts val="300"/>
              </a:spcAft>
              <a:buNone/>
            </a:pPr>
            <a:r>
              <a:rPr lang="en-US" sz="10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at extension.c:127</a:t>
            </a:r>
            <a:endParaRPr lang="en-US" sz="1000" dirty="0"/>
          </a:p>
          <a:p>
            <a:pPr indent="0" marL="0">
              <a:spcAft>
                <a:spcPts val="300"/>
              </a:spcAft>
              <a:buNone/>
            </a:pPr>
            <a:r>
              <a:rPr lang="en-US" sz="10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#1  exec_query (q=0x...)</a:t>
            </a:r>
            <a:endParaRPr lang="en-US" sz="1000" dirty="0"/>
          </a:p>
          <a:p>
            <a:pPr indent="0" marL="0">
              <a:spcAft>
                <a:spcPts val="300"/>
              </a:spcAft>
              <a:buNone/>
            </a:pPr>
            <a:r>
              <a:rPr lang="en-US" sz="1000" i="1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Full source + variables!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548640" y="347472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0883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Build your extension with debug symbols</a:t>
            </a:r>
            <a:endParaRPr lang="en-US" sz="1500" dirty="0"/>
          </a:p>
        </p:txBody>
      </p:sp>
      <p:sp>
        <p:nvSpPr>
          <p:cNvPr id="15" name="Shape 13"/>
          <p:cNvSpPr/>
          <p:nvPr/>
        </p:nvSpPr>
        <p:spPr>
          <a:xfrm>
            <a:off x="548640" y="3840480"/>
            <a:ext cx="8046720" cy="502920"/>
          </a:xfrm>
          <a:prstGeom prst="rect">
            <a:avLst/>
          </a:prstGeom>
          <a:solidFill>
            <a:srgbClr val="1C2128"/>
          </a:solidFill>
          <a:ln/>
        </p:spPr>
      </p:sp>
      <p:sp>
        <p:nvSpPr>
          <p:cNvPr id="16" name="Text 14"/>
          <p:cNvSpPr/>
          <p:nvPr/>
        </p:nvSpPr>
        <p:spPr>
          <a:xfrm>
            <a:off x="731520" y="384048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cmake -DCMAKE_BUILD_TYPE=RelWithDebInfo ..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161B22"/>
          </a:solidFill>
          <a:ln/>
        </p:spPr>
      </p:sp>
      <p:sp>
        <p:nvSpPr>
          <p:cNvPr id="18" name="Text 16"/>
          <p:cNvSpPr/>
          <p:nvPr/>
        </p:nvSpPr>
        <p:spPr>
          <a:xfrm>
            <a:off x="457200" y="4800600"/>
            <a:ext cx="73152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Debugging PostgreSQL Crashes in Production  |  Varik  |  PGDay Armenia 2026</a:t>
            </a:r>
            <a:endParaRPr lang="en-US" sz="800" dirty="0"/>
          </a:p>
        </p:txBody>
      </p:sp>
      <p:sp>
        <p:nvSpPr>
          <p:cNvPr id="19" name="Text 17"/>
          <p:cNvSpPr/>
          <p:nvPr/>
        </p:nvSpPr>
        <p:spPr>
          <a:xfrm>
            <a:off x="8503920" y="4709160"/>
            <a:ext cx="457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0D11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E6EDF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Demo Setup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548640" y="868680"/>
            <a:ext cx="1097280" cy="45720"/>
          </a:xfrm>
          <a:prstGeom prst="rect">
            <a:avLst/>
          </a:prstGeom>
          <a:solidFill>
            <a:srgbClr val="3FB950"/>
          </a:solidFill>
          <a:ln/>
        </p:spPr>
      </p:sp>
      <p:sp>
        <p:nvSpPr>
          <p:cNvPr id="4" name="Text 2"/>
          <p:cNvSpPr/>
          <p:nvPr/>
        </p:nvSpPr>
        <p:spPr>
          <a:xfrm>
            <a:off x="548640" y="96012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self-contained Postgres environment — everything we need in one repo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548640" y="1371600"/>
            <a:ext cx="8046720" cy="3246120"/>
          </a:xfrm>
          <a:prstGeom prst="rect">
            <a:avLst/>
          </a:prstGeom>
          <a:solidFill>
            <a:srgbClr val="1C2128"/>
          </a:solidFill>
          <a:ln/>
        </p:spPr>
      </p:sp>
      <p:sp>
        <p:nvSpPr>
          <p:cNvPr id="6" name="Text 4"/>
          <p:cNvSpPr/>
          <p:nvPr/>
        </p:nvSpPr>
        <p:spPr>
          <a:xfrm>
            <a:off x="777240" y="1463040"/>
            <a:ext cx="7680960" cy="3108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300" b="1" dirty="0">
                <a:solidFill>
                  <a:srgbClr val="39D2C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demo/</a:t>
            </a:r>
            <a:endParaRPr lang="en-US" sz="1300" dirty="0"/>
          </a:p>
          <a:p>
            <a:pPr indent="0" marL="0">
              <a:lnSpc>
                <a:spcPct val="105000"/>
              </a:lnSpc>
              <a:buNone/>
            </a:pPr>
            <a:r>
              <a:rPr lang="en-US" sz="12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├── </a:t>
            </a:r>
            <a:pPr indent="0" marL="0">
              <a:lnSpc>
                <a:spcPct val="105000"/>
              </a:lnSpc>
              <a:buNone/>
            </a:pPr>
            <a:r>
              <a:rPr lang="en-US" sz="12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Dockerfile</a:t>
            </a:r>
            <a:pPr indent="0" marL="0">
              <a:lnSpc>
                <a:spcPct val="105000"/>
              </a:lnSpc>
              <a:buNone/>
            </a:pPr>
            <a:r>
              <a:rPr lang="en-US" sz="11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     # postgres:18 + gdb + dbg symbols</a:t>
            </a:r>
            <a:endParaRPr lang="en-US" sz="1300" dirty="0"/>
          </a:p>
          <a:p>
            <a:pPr indent="0" marL="0">
              <a:lnSpc>
                <a:spcPct val="105000"/>
              </a:lnSpc>
              <a:buNone/>
            </a:pPr>
            <a:r>
              <a:rPr lang="en-US" sz="12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├── </a:t>
            </a:r>
            <a:pPr indent="0" marL="0">
              <a:lnSpc>
                <a:spcPct val="105000"/>
              </a:lnSpc>
              <a:buNone/>
            </a:pPr>
            <a:r>
              <a:rPr lang="en-US" sz="12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docker-compose.yaml</a:t>
            </a:r>
            <a:pPr indent="0" marL="0">
              <a:lnSpc>
                <a:spcPct val="105000"/>
              </a:lnSpc>
              <a:buNone/>
            </a:pPr>
            <a:r>
              <a:rPr lang="en-US" sz="11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# SYS_PTRACE, ulimits, volume mounts</a:t>
            </a:r>
            <a:endParaRPr lang="en-US" sz="1300" dirty="0"/>
          </a:p>
          <a:p>
            <a:pPr indent="0" marL="0">
              <a:lnSpc>
                <a:spcPct val="105000"/>
              </a:lnSpc>
              <a:buNone/>
            </a:pPr>
            <a:r>
              <a:rPr lang="en-US" sz="12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├── </a:t>
            </a:r>
            <a:pPr indent="0" marL="0">
              <a:lnSpc>
                <a:spcPct val="105000"/>
              </a:lnSpc>
              <a:buNone/>
            </a:pPr>
            <a:r>
              <a:rPr lang="en-US" sz="1200" b="1" dirty="0">
                <a:solidFill>
                  <a:srgbClr val="39D2C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extension/</a:t>
            </a:r>
            <a:endParaRPr lang="en-US" sz="1300" dirty="0"/>
          </a:p>
          <a:p>
            <a:pPr indent="0" marL="0">
              <a:lnSpc>
                <a:spcPct val="105000"/>
              </a:lnSpc>
              <a:buNone/>
            </a:pPr>
            <a:r>
              <a:rPr lang="en-US" sz="12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│   ├── </a:t>
            </a:r>
            <a:pPr indent="0" marL="0">
              <a:lnSpc>
                <a:spcPct val="105000"/>
              </a:lnSpc>
              <a:buNone/>
            </a:pPr>
            <a:r>
              <a:rPr lang="en-US" sz="1200" dirty="0">
                <a:solidFill>
                  <a:srgbClr val="F0883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pg_crash_demo.c</a:t>
            </a:r>
            <a:pPr indent="0" marL="0">
              <a:lnSpc>
                <a:spcPct val="105000"/>
              </a:lnSpc>
              <a:buNone/>
            </a:pPr>
            <a:r>
              <a:rPr lang="en-US" sz="11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# handled_crash, unexpected_crash</a:t>
            </a:r>
            <a:endParaRPr lang="en-US" sz="1300" dirty="0"/>
          </a:p>
          <a:p>
            <a:pPr indent="0" marL="0">
              <a:lnSpc>
                <a:spcPct val="105000"/>
              </a:lnSpc>
              <a:buNone/>
            </a:pPr>
            <a:r>
              <a:rPr lang="en-US" sz="12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│   ├── </a:t>
            </a:r>
            <a:pPr indent="0" marL="0">
              <a:lnSpc>
                <a:spcPct val="105000"/>
              </a:lnSpc>
              <a:buNone/>
            </a:pPr>
            <a:r>
              <a:rPr lang="en-US" sz="12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pg_crash_demo--1.0.sql</a:t>
            </a:r>
            <a:endParaRPr lang="en-US" sz="1300" dirty="0"/>
          </a:p>
          <a:p>
            <a:pPr indent="0" marL="0">
              <a:lnSpc>
                <a:spcPct val="105000"/>
              </a:lnSpc>
              <a:buNone/>
            </a:pPr>
            <a:r>
              <a:rPr lang="en-US" sz="12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│   ├── </a:t>
            </a:r>
            <a:pPr indent="0" marL="0">
              <a:lnSpc>
                <a:spcPct val="105000"/>
              </a:lnSpc>
              <a:buNone/>
            </a:pPr>
            <a:r>
              <a:rPr lang="en-US" sz="12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pg_crash_demo.control</a:t>
            </a:r>
            <a:endParaRPr lang="en-US" sz="1300" dirty="0"/>
          </a:p>
          <a:p>
            <a:pPr indent="0" marL="0">
              <a:lnSpc>
                <a:spcPct val="105000"/>
              </a:lnSpc>
              <a:buNone/>
            </a:pPr>
            <a:r>
              <a:rPr lang="en-US" sz="12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│   └── </a:t>
            </a:r>
            <a:pPr indent="0" marL="0">
              <a:lnSpc>
                <a:spcPct val="105000"/>
              </a:lnSpc>
              <a:buNone/>
            </a:pPr>
            <a:r>
              <a:rPr lang="en-US" sz="12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Makefile</a:t>
            </a:r>
            <a:pPr indent="0" marL="0">
              <a:lnSpc>
                <a:spcPct val="105000"/>
              </a:lnSpc>
              <a:buNone/>
            </a:pPr>
            <a:r>
              <a:rPr lang="en-US" sz="11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       # PG_CFLAGS = -g -O1</a:t>
            </a:r>
            <a:endParaRPr lang="en-US" sz="1300" dirty="0"/>
          </a:p>
          <a:p>
            <a:pPr indent="0" marL="0">
              <a:lnSpc>
                <a:spcPct val="105000"/>
              </a:lnSpc>
              <a:buNone/>
            </a:pPr>
            <a:r>
              <a:rPr lang="en-US" sz="12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├── </a:t>
            </a:r>
            <a:pPr indent="0" marL="0">
              <a:lnSpc>
                <a:spcPct val="105000"/>
              </a:lnSpc>
              <a:buNone/>
            </a:pPr>
            <a:r>
              <a:rPr lang="en-US" sz="1200" b="1" dirty="0">
                <a:solidFill>
                  <a:srgbClr val="39D2C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scripts/</a:t>
            </a:r>
            <a:endParaRPr lang="en-US" sz="1300" dirty="0"/>
          </a:p>
          <a:p>
            <a:pPr indent="0" marL="0">
              <a:lnSpc>
                <a:spcPct val="105000"/>
              </a:lnSpc>
              <a:buNone/>
            </a:pPr>
            <a:r>
              <a:rPr lang="en-US" sz="12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│   ├── </a:t>
            </a:r>
            <a:pPr indent="0" marL="0">
              <a:lnSpc>
                <a:spcPct val="105000"/>
              </a:lnSpc>
              <a:buNone/>
            </a:pPr>
            <a:r>
              <a:rPr lang="en-US" sz="1200" dirty="0">
                <a:solidFill>
                  <a:srgbClr val="F0883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setup-coredumps.sh</a:t>
            </a:r>
            <a:pPr indent="0" marL="0">
              <a:lnSpc>
                <a:spcPct val="105000"/>
              </a:lnSpc>
              <a:buNone/>
            </a:pPr>
            <a:r>
              <a:rPr lang="en-US" sz="11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# host kernel core_pattern + ulimit</a:t>
            </a:r>
            <a:endParaRPr lang="en-US" sz="1300" dirty="0"/>
          </a:p>
          <a:p>
            <a:pPr indent="0" marL="0">
              <a:lnSpc>
                <a:spcPct val="105000"/>
              </a:lnSpc>
              <a:buNone/>
            </a:pPr>
            <a:r>
              <a:rPr lang="en-US" sz="12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│   ├── </a:t>
            </a:r>
            <a:pPr indent="0" marL="0">
              <a:lnSpc>
                <a:spcPct val="105000"/>
              </a:lnSpc>
              <a:buNone/>
            </a:pPr>
            <a:r>
              <a:rPr lang="en-US" sz="1200" dirty="0">
                <a:solidFill>
                  <a:srgbClr val="F0883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check-coredumps.sh</a:t>
            </a:r>
            <a:pPr indent="0" marL="0">
              <a:lnSpc>
                <a:spcPct val="105000"/>
              </a:lnSpc>
              <a:buNone/>
            </a:pPr>
            <a:r>
              <a:rPr lang="en-US" sz="11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# in-container watcher → host volume</a:t>
            </a:r>
            <a:endParaRPr lang="en-US" sz="1300" dirty="0"/>
          </a:p>
          <a:p>
            <a:pPr indent="0" marL="0">
              <a:lnSpc>
                <a:spcPct val="105000"/>
              </a:lnSpc>
              <a:buNone/>
            </a:pPr>
            <a:r>
              <a:rPr lang="en-US" sz="12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│   ├── </a:t>
            </a:r>
            <a:pPr indent="0" marL="0">
              <a:lnSpc>
                <a:spcPct val="105000"/>
              </a:lnSpc>
              <a:buNone/>
            </a:pPr>
            <a:r>
              <a:rPr lang="en-US" sz="12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docker-entrypoint-wrapper.sh</a:t>
            </a:r>
            <a:endParaRPr lang="en-US" sz="1300" dirty="0"/>
          </a:p>
          <a:p>
            <a:pPr indent="0" marL="0">
              <a:lnSpc>
                <a:spcPct val="105000"/>
              </a:lnSpc>
              <a:buNone/>
            </a:pPr>
            <a:r>
              <a:rPr lang="en-US" sz="12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│   └── </a:t>
            </a:r>
            <a:pPr indent="0" marL="0">
              <a:lnSpc>
                <a:spcPct val="105000"/>
              </a:lnSpc>
              <a:buNone/>
            </a:pPr>
            <a:r>
              <a:rPr lang="en-US" sz="12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attach_gdb.sh</a:t>
            </a:r>
            <a:pPr indent="0" marL="0">
              <a:lnSpc>
                <a:spcPct val="105000"/>
              </a:lnSpc>
              <a:buNone/>
            </a:pPr>
            <a:r>
              <a:rPr lang="en-US" sz="11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  # gdb -p &lt;pid&gt; | -c &lt;core&gt;</a:t>
            </a:r>
            <a:endParaRPr lang="en-US" sz="1300" dirty="0"/>
          </a:p>
          <a:p>
            <a:pPr indent="0" marL="0">
              <a:lnSpc>
                <a:spcPct val="105000"/>
              </a:lnSpc>
              <a:buNone/>
            </a:pPr>
            <a:r>
              <a:rPr lang="en-US" sz="12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└── </a:t>
            </a:r>
            <a:pPr indent="0" marL="0">
              <a:lnSpc>
                <a:spcPct val="105000"/>
              </a:lnSpc>
              <a:buNone/>
            </a:pPr>
            <a:r>
              <a:rPr lang="en-US" sz="1200" b="1" dirty="0">
                <a:solidFill>
                  <a:srgbClr val="39D2C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coredumps/</a:t>
            </a:r>
            <a:pPr indent="0" marL="0">
              <a:lnSpc>
                <a:spcPct val="105000"/>
              </a:lnSpc>
              <a:buNone/>
            </a:pPr>
            <a:r>
              <a:rPr lang="en-US" sz="11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     # collected dumps (volume-mounted)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161B22"/>
          </a:solidFill>
          <a:ln/>
        </p:spPr>
      </p:sp>
      <p:sp>
        <p:nvSpPr>
          <p:cNvPr id="8" name="Text 6"/>
          <p:cNvSpPr/>
          <p:nvPr/>
        </p:nvSpPr>
        <p:spPr>
          <a:xfrm>
            <a:off x="457200" y="4800600"/>
            <a:ext cx="73152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Debugging PostgreSQL Crashes in Production  |  Varik  |  PGDay Armenia 2026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8503920" y="4709160"/>
            <a:ext cx="457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0D11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E6EDF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Dockerfile — debug-ready Postgres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548640" y="868680"/>
            <a:ext cx="1097280" cy="45720"/>
          </a:xfrm>
          <a:prstGeom prst="rect">
            <a:avLst/>
          </a:prstGeom>
          <a:solidFill>
            <a:srgbClr val="3FB950"/>
          </a:solidFill>
          <a:ln/>
        </p:spPr>
      </p:sp>
      <p:sp>
        <p:nvSpPr>
          <p:cNvPr id="4" name="Shape 2"/>
          <p:cNvSpPr/>
          <p:nvPr/>
        </p:nvSpPr>
        <p:spPr>
          <a:xfrm>
            <a:off x="548640" y="1097280"/>
            <a:ext cx="8046720" cy="2788920"/>
          </a:xfrm>
          <a:prstGeom prst="rect">
            <a:avLst/>
          </a:prstGeom>
          <a:solidFill>
            <a:srgbClr val="1C2128"/>
          </a:solidFill>
          <a:ln/>
        </p:spPr>
      </p:sp>
      <p:sp>
        <p:nvSpPr>
          <p:cNvPr id="5" name="Text 3"/>
          <p:cNvSpPr/>
          <p:nvPr/>
        </p:nvSpPr>
        <p:spPr>
          <a:xfrm>
            <a:off x="731520" y="1143000"/>
            <a:ext cx="7680960" cy="27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BC8C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FROM </a:t>
            </a:r>
            <a:pPr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postgres:18-bookworm</a:t>
            </a:r>
            <a:endParaRPr lang="en-US" sz="1100" dirty="0"/>
          </a:p>
          <a:p>
            <a:pPr indent="0" marL="0">
              <a:lnSpc>
                <a:spcPct val="100000"/>
              </a:lnSpc>
              <a:buNone/>
            </a:pPr>
            <a:endParaRPr lang="en-US" sz="1100" dirty="0"/>
          </a:p>
          <a:p>
            <a:pPr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# build deps + debugging tools</a:t>
            </a:r>
            <a:endParaRPr lang="en-US" sz="1100" dirty="0"/>
          </a:p>
          <a:p>
            <a:pPr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BC8C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RUN </a:t>
            </a:r>
            <a:pPr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apt-get install -y build-essential postgresql-server-dev-18 \</a:t>
            </a:r>
            <a:endParaRPr lang="en-US" sz="1100" dirty="0"/>
          </a:p>
          <a:p>
            <a:pPr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           </a:t>
            </a:r>
            <a:pPr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0883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gdb procps strace</a:t>
            </a:r>
            <a:endParaRPr lang="en-US" sz="1100" dirty="0"/>
          </a:p>
          <a:p>
            <a:pPr indent="0" marL="0">
              <a:lnSpc>
                <a:spcPct val="100000"/>
              </a:lnSpc>
              <a:buNone/>
            </a:pPr>
            <a:endParaRPr lang="en-US" sz="1100" dirty="0"/>
          </a:p>
          <a:p>
            <a:pPr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# postgres debug symbols (apt.postgresql.org pgdg-debug)</a:t>
            </a:r>
            <a:endParaRPr lang="en-US" sz="1100" dirty="0"/>
          </a:p>
          <a:p>
            <a:pPr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BC8C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RUN </a:t>
            </a:r>
            <a:pPr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apt-get install -y </a:t>
            </a:r>
            <a:pPr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0883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postgresql-18-dbgsym</a:t>
            </a:r>
            <a:endParaRPr lang="en-US" sz="1100" dirty="0"/>
          </a:p>
          <a:p>
            <a:pPr indent="0" marL="0">
              <a:lnSpc>
                <a:spcPct val="100000"/>
              </a:lnSpc>
              <a:buNone/>
            </a:pPr>
            <a:endParaRPr lang="en-US" sz="1100" dirty="0"/>
          </a:p>
          <a:p>
            <a:pPr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# build &amp; install the demo extension</a:t>
            </a:r>
            <a:endParaRPr lang="en-US" sz="1100" dirty="0"/>
          </a:p>
          <a:p>
            <a:pPr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BC8C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COPY </a:t>
            </a:r>
            <a:pPr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extension/ /build/extension/</a:t>
            </a:r>
            <a:endParaRPr lang="en-US" sz="1100" dirty="0"/>
          </a:p>
          <a:p>
            <a:pPr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BC8C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RUN </a:t>
            </a:r>
            <a:pPr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make clean &amp;&amp; make install</a:t>
            </a:r>
            <a:endParaRPr lang="en-US" sz="1100" dirty="0"/>
          </a:p>
          <a:p>
            <a:pPr indent="0" marL="0">
              <a:lnSpc>
                <a:spcPct val="100000"/>
              </a:lnSpc>
              <a:buNone/>
            </a:pPr>
            <a:endParaRPr lang="en-US" sz="1100" dirty="0"/>
          </a:p>
          <a:p>
            <a:pPr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# core dump dir + custom entrypoint that ulimit -c unlimited</a:t>
            </a:r>
            <a:endParaRPr lang="en-US" sz="1100" dirty="0"/>
          </a:p>
          <a:p>
            <a:pPr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BC8C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RUN </a:t>
            </a:r>
            <a:pPr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mkdir -p /tmp/cores &amp;&amp; chmod 1777 /tmp/cores</a:t>
            </a:r>
            <a:endParaRPr lang="en-US" sz="1100" dirty="0"/>
          </a:p>
          <a:p>
            <a:pPr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BC8C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ENTRYPOINT </a:t>
            </a:r>
            <a:pPr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["docker-entrypoint-wrapper.sh"]</a:t>
            </a:r>
            <a:endParaRPr lang="en-US" sz="1100" dirty="0"/>
          </a:p>
        </p:txBody>
      </p:sp>
      <p:sp>
        <p:nvSpPr>
          <p:cNvPr id="6" name="Shape 4"/>
          <p:cNvSpPr/>
          <p:nvPr/>
        </p:nvSpPr>
        <p:spPr>
          <a:xfrm>
            <a:off x="548640" y="4023360"/>
            <a:ext cx="8046720" cy="502920"/>
          </a:xfrm>
          <a:prstGeom prst="rect">
            <a:avLst/>
          </a:prstGeom>
          <a:solidFill>
            <a:srgbClr val="0D1A12"/>
          </a:solidFill>
          <a:ln/>
        </p:spPr>
      </p:sp>
      <p:sp>
        <p:nvSpPr>
          <p:cNvPr id="7" name="Shape 5"/>
          <p:cNvSpPr/>
          <p:nvPr/>
        </p:nvSpPr>
        <p:spPr>
          <a:xfrm>
            <a:off x="548640" y="4023360"/>
            <a:ext cx="54864" cy="502920"/>
          </a:xfrm>
          <a:prstGeom prst="rect">
            <a:avLst/>
          </a:prstGeom>
          <a:solidFill>
            <a:srgbClr val="3FB950"/>
          </a:solidFill>
          <a:ln/>
        </p:spPr>
      </p:sp>
      <p:sp>
        <p:nvSpPr>
          <p:cNvPr id="8" name="Text 6"/>
          <p:cNvSpPr/>
          <p:nvPr/>
        </p:nvSpPr>
        <p:spPr>
          <a:xfrm>
            <a:off x="777240" y="402336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docker-compose.yaml </a:t>
            </a:r>
            <a:pPr indent="0" marL="0">
              <a:buNone/>
            </a:pPr>
            <a:r>
              <a:rPr lang="en-US" sz="11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adds </a:t>
            </a:r>
            <a:pPr indent="0" marL="0">
              <a:buNone/>
            </a:pPr>
            <a:r>
              <a:rPr lang="en-US" sz="1100" dirty="0">
                <a:solidFill>
                  <a:srgbClr val="F0883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cap_add: SYS_PTRACE</a:t>
            </a:r>
            <a:pPr indent="0" marL="0">
              <a:buNone/>
            </a:pPr>
            <a:r>
              <a:rPr lang="en-US" sz="11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pPr indent="0" marL="0">
              <a:buNone/>
            </a:pPr>
            <a:r>
              <a:rPr lang="en-US" sz="1100" dirty="0">
                <a:solidFill>
                  <a:srgbClr val="F0883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ulimits: core: -1</a:t>
            </a:r>
            <a:pPr indent="0" marL="0">
              <a:buNone/>
            </a:pPr>
            <a:r>
              <a:rPr lang="en-US" sz="11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and the </a:t>
            </a:r>
            <a:pPr indent="0" marL="0">
              <a:buNone/>
            </a:pPr>
            <a:r>
              <a:rPr lang="en-US" sz="1100" dirty="0">
                <a:solidFill>
                  <a:srgbClr val="F0883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./coredumps:/coredumps</a:t>
            </a:r>
            <a:pPr indent="0" marL="0">
              <a:buNone/>
            </a:pPr>
            <a:r>
              <a:rPr lang="en-US" sz="11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mount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161B22"/>
          </a:solidFill>
          <a:ln/>
        </p:spPr>
      </p:sp>
      <p:sp>
        <p:nvSpPr>
          <p:cNvPr id="10" name="Text 8"/>
          <p:cNvSpPr/>
          <p:nvPr/>
        </p:nvSpPr>
        <p:spPr>
          <a:xfrm>
            <a:off x="457200" y="4800600"/>
            <a:ext cx="73152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Debugging PostgreSQL Crashes in Production  |  Varik  |  PGDay Armenia 2026</a:t>
            </a:r>
            <a:endParaRPr lang="en-US" sz="800" dirty="0"/>
          </a:p>
        </p:txBody>
      </p:sp>
      <p:sp>
        <p:nvSpPr>
          <p:cNvPr id="11" name="Text 9"/>
          <p:cNvSpPr/>
          <p:nvPr/>
        </p:nvSpPr>
        <p:spPr>
          <a:xfrm>
            <a:off x="8503920" y="4709160"/>
            <a:ext cx="457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0D11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E6EDF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Crash Extension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548640" y="868680"/>
            <a:ext cx="1097280" cy="45720"/>
          </a:xfrm>
          <a:prstGeom prst="rect">
            <a:avLst/>
          </a:prstGeom>
          <a:solidFill>
            <a:srgbClr val="3FB950"/>
          </a:solidFill>
          <a:ln/>
        </p:spPr>
      </p:sp>
      <p:sp>
        <p:nvSpPr>
          <p:cNvPr id="4" name="Text 2"/>
          <p:cNvSpPr/>
          <p:nvPr/>
        </p:nvSpPr>
        <p:spPr>
          <a:xfrm>
            <a:off x="548640" y="96012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pg_crash_demo.c — two functions, two failure modes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548640" y="1371600"/>
            <a:ext cx="3931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0883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handled_crash(int)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548640" y="1691640"/>
            <a:ext cx="3931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reproducible — input &gt;= 10 derefs NULL</a:t>
            </a:r>
            <a:endParaRPr lang="en-US" sz="1000" dirty="0"/>
          </a:p>
        </p:txBody>
      </p:sp>
      <p:sp>
        <p:nvSpPr>
          <p:cNvPr id="7" name="Shape 5"/>
          <p:cNvSpPr/>
          <p:nvPr/>
        </p:nvSpPr>
        <p:spPr>
          <a:xfrm>
            <a:off x="548640" y="2011680"/>
            <a:ext cx="3931920" cy="2286000"/>
          </a:xfrm>
          <a:prstGeom prst="rect">
            <a:avLst/>
          </a:prstGeom>
          <a:solidFill>
            <a:srgbClr val="1C2128"/>
          </a:solidFill>
          <a:ln/>
        </p:spPr>
      </p:sp>
      <p:sp>
        <p:nvSpPr>
          <p:cNvPr id="8" name="Text 6"/>
          <p:cNvSpPr/>
          <p:nvPr/>
        </p:nvSpPr>
        <p:spPr>
          <a:xfrm>
            <a:off x="685800" y="2057400"/>
            <a:ext cx="365760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BC8C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Datum </a:t>
            </a:r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F0883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handled_crash</a:t>
            </a:r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(PG_FUNCTION_ARGS) {</a:t>
            </a:r>
            <a:endParaRPr lang="en-US" sz="1000" dirty="0"/>
          </a:p>
          <a:p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BC8C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volatile </a:t>
            </a:r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39D2C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int</a:t>
            </a:r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*ptr = </a:t>
            </a:r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BC8C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NULL</a:t>
            </a:r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;</a:t>
            </a:r>
            <a:endParaRPr lang="en-US" sz="1000" dirty="0"/>
          </a:p>
          <a:p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int32 input  = PG_GETARG_INT32(0);</a:t>
            </a:r>
            <a:endParaRPr lang="en-US" sz="1000" dirty="0"/>
          </a:p>
          <a:p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int32 result = input * input;</a:t>
            </a:r>
            <a:endParaRPr lang="en-US" sz="1000" dirty="0"/>
          </a:p>
          <a:p>
            <a:pPr indent="0" marL="0">
              <a:lnSpc>
                <a:spcPct val="105000"/>
              </a:lnSpc>
              <a:buNone/>
            </a:pPr>
            <a:endParaRPr lang="en-US" sz="1000" dirty="0"/>
          </a:p>
          <a:p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elog(NOTICE, "input=%d ...", ...);</a:t>
            </a:r>
            <a:endParaRPr lang="en-US" sz="1000" dirty="0"/>
          </a:p>
          <a:p>
            <a:pPr indent="0" marL="0">
              <a:lnSpc>
                <a:spcPct val="105000"/>
              </a:lnSpc>
              <a:buNone/>
            </a:pPr>
            <a:endParaRPr lang="en-US" sz="1000" dirty="0"/>
          </a:p>
          <a:p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BC8C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if </a:t>
            </a:r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(input &gt;= </a:t>
            </a:r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F0883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10</a:t>
            </a:r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) {</a:t>
            </a:r>
            <a:endParaRPr lang="en-US" sz="1000" dirty="0"/>
          </a:p>
          <a:p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F8514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*ptr = </a:t>
            </a:r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F0883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</a:t>
            </a:r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F8514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;   </a:t>
            </a:r>
            <a:pPr indent="0" marL="0">
              <a:lnSpc>
                <a:spcPct val="105000"/>
              </a:lnSpc>
              <a:buNone/>
            </a:pPr>
            <a:r>
              <a:rPr lang="en-US" sz="1000" i="1" dirty="0">
                <a:solidFill>
                  <a:srgbClr val="F8514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// SIGSEGV</a:t>
            </a:r>
            <a:endParaRPr lang="en-US" sz="1000" dirty="0"/>
          </a:p>
          <a:p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}</a:t>
            </a:r>
            <a:endParaRPr lang="en-US" sz="1000" dirty="0"/>
          </a:p>
          <a:p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PG_RETURN_INT32(result);</a:t>
            </a:r>
            <a:endParaRPr lang="en-US" sz="1000" dirty="0"/>
          </a:p>
          <a:p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}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4663440" y="1371600"/>
            <a:ext cx="3931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BC8C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unexpected_crash()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4663440" y="1691640"/>
            <a:ext cx="3931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non-reproducible — ~30% chance per call</a:t>
            </a:r>
            <a:endParaRPr lang="en-US" sz="1000" dirty="0"/>
          </a:p>
        </p:txBody>
      </p:sp>
      <p:sp>
        <p:nvSpPr>
          <p:cNvPr id="11" name="Shape 9"/>
          <p:cNvSpPr/>
          <p:nvPr/>
        </p:nvSpPr>
        <p:spPr>
          <a:xfrm>
            <a:off x="4663440" y="2011680"/>
            <a:ext cx="3931920" cy="2286000"/>
          </a:xfrm>
          <a:prstGeom prst="rect">
            <a:avLst/>
          </a:prstGeom>
          <a:solidFill>
            <a:srgbClr val="1C2128"/>
          </a:solidFill>
          <a:ln/>
        </p:spPr>
      </p:sp>
      <p:sp>
        <p:nvSpPr>
          <p:cNvPr id="12" name="Text 10"/>
          <p:cNvSpPr/>
          <p:nvPr/>
        </p:nvSpPr>
        <p:spPr>
          <a:xfrm>
            <a:off x="4800600" y="2057400"/>
            <a:ext cx="365760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BC8C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Datum </a:t>
            </a:r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BC8C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unexpected_crash</a:t>
            </a:r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(PG_FUNCTION_ARGS) {</a:t>
            </a:r>
            <a:endParaRPr lang="en-US" sz="1000" dirty="0"/>
          </a:p>
          <a:p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BC8C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volatile </a:t>
            </a:r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39D2C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int</a:t>
            </a:r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*ptr = </a:t>
            </a:r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BC8C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NULL</a:t>
            </a:r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;</a:t>
            </a:r>
            <a:endParaRPr lang="en-US" sz="1000" dirty="0"/>
          </a:p>
          <a:p>
            <a:pPr indent="0" marL="0">
              <a:lnSpc>
                <a:spcPct val="105000"/>
              </a:lnSpc>
              <a:buNone/>
            </a:pPr>
            <a:endParaRPr lang="en-US" sz="1000" dirty="0"/>
          </a:p>
          <a:p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srandom(time(NULL) ^ MyProcPid);</a:t>
            </a:r>
            <a:endParaRPr lang="en-US" sz="1000" dirty="0"/>
          </a:p>
          <a:p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long rand_val = random() % </a:t>
            </a:r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F0883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10</a:t>
            </a:r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;</a:t>
            </a:r>
            <a:endParaRPr lang="en-US" sz="1000" dirty="0"/>
          </a:p>
          <a:p>
            <a:pPr indent="0" marL="0">
              <a:lnSpc>
                <a:spcPct val="105000"/>
              </a:lnSpc>
              <a:buNone/>
            </a:pPr>
            <a:endParaRPr lang="en-US" sz="1000" dirty="0"/>
          </a:p>
          <a:p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BC8C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if </a:t>
            </a:r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(rand_val &lt; </a:t>
            </a:r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F0883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3</a:t>
            </a:r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) {</a:t>
            </a:r>
            <a:endParaRPr lang="en-US" sz="1000" dirty="0"/>
          </a:p>
          <a:p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F8514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*ptr = </a:t>
            </a:r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F0883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</a:t>
            </a:r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F8514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;   </a:t>
            </a:r>
            <a:pPr indent="0" marL="0">
              <a:lnSpc>
                <a:spcPct val="105000"/>
              </a:lnSpc>
              <a:buNone/>
            </a:pPr>
            <a:r>
              <a:rPr lang="en-US" sz="1000" i="1" dirty="0">
                <a:solidFill>
                  <a:srgbClr val="F8514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// SIGSEGV</a:t>
            </a:r>
            <a:endParaRPr lang="en-US" sz="1000" dirty="0"/>
          </a:p>
          <a:p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}</a:t>
            </a:r>
            <a:endParaRPr lang="en-US" sz="1000" dirty="0"/>
          </a:p>
          <a:p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PG_RETURN_TEXT_P(..."survived"...);</a:t>
            </a:r>
            <a:endParaRPr lang="en-US" sz="1000" dirty="0"/>
          </a:p>
          <a:p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}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548640" y="438912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Built with </a:t>
            </a:r>
            <a:pPr algn="ctr" indent="0" marL="0">
              <a:buNone/>
            </a:pPr>
            <a:r>
              <a:rPr lang="en-US" sz="11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PG_CFLAGS = -g -O1</a:t>
            </a:r>
            <a:pPr algn="ctr" indent="0" marL="0">
              <a:buNone/>
            </a:pPr>
            <a:r>
              <a:rPr lang="en-US" sz="11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debug symbols + light optimisation (RelWithDebInfo)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161B22"/>
          </a:solidFill>
          <a:ln/>
        </p:spPr>
      </p:sp>
      <p:sp>
        <p:nvSpPr>
          <p:cNvPr id="15" name="Text 13"/>
          <p:cNvSpPr/>
          <p:nvPr/>
        </p:nvSpPr>
        <p:spPr>
          <a:xfrm>
            <a:off x="457200" y="4800600"/>
            <a:ext cx="73152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Debugging PostgreSQL Crashes in Production  |  Varik  |  PGDay Armenia 2026</a:t>
            </a:r>
            <a:endParaRPr lang="en-US" sz="800" dirty="0"/>
          </a:p>
        </p:txBody>
      </p:sp>
      <p:sp>
        <p:nvSpPr>
          <p:cNvPr id="16" name="Text 14"/>
          <p:cNvSpPr/>
          <p:nvPr/>
        </p:nvSpPr>
        <p:spPr>
          <a:xfrm>
            <a:off x="8503920" y="4709160"/>
            <a:ext cx="457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20</a:t>
            </a:r>
            <a:endParaRPr lang="en-US" sz="9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0D11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E6EDF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Capturing Core Dumps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548640" y="868680"/>
            <a:ext cx="1097280" cy="45720"/>
          </a:xfrm>
          <a:prstGeom prst="rect">
            <a:avLst/>
          </a:prstGeom>
          <a:solidFill>
            <a:srgbClr val="3FB950"/>
          </a:solidFill>
          <a:ln/>
        </p:spPr>
      </p:sp>
      <p:sp>
        <p:nvSpPr>
          <p:cNvPr id="4" name="Text 2"/>
          <p:cNvSpPr/>
          <p:nvPr/>
        </p:nvSpPr>
        <p:spPr>
          <a:xfrm>
            <a:off x="548640" y="96012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Host configures the kernel, container watcher ferries dumps out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548640" y="1371600"/>
            <a:ext cx="3931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0883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setup-coredumps.sh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548640" y="1691640"/>
            <a:ext cx="3931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 the HOST — once, before docker compose up</a:t>
            </a:r>
            <a:endParaRPr lang="en-US" sz="1000" dirty="0"/>
          </a:p>
        </p:txBody>
      </p:sp>
      <p:sp>
        <p:nvSpPr>
          <p:cNvPr id="7" name="Shape 5"/>
          <p:cNvSpPr/>
          <p:nvPr/>
        </p:nvSpPr>
        <p:spPr>
          <a:xfrm>
            <a:off x="548640" y="2011680"/>
            <a:ext cx="3931920" cy="2286000"/>
          </a:xfrm>
          <a:prstGeom prst="rect">
            <a:avLst/>
          </a:prstGeom>
          <a:solidFill>
            <a:srgbClr val="1C2128"/>
          </a:solidFill>
          <a:ln/>
        </p:spPr>
      </p:sp>
      <p:sp>
        <p:nvSpPr>
          <p:cNvPr id="8" name="Text 6"/>
          <p:cNvSpPr/>
          <p:nvPr/>
        </p:nvSpPr>
        <p:spPr>
          <a:xfrm>
            <a:off x="685800" y="2057400"/>
            <a:ext cx="365760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# 1) writable core dir</a:t>
            </a:r>
            <a:endParaRPr lang="en-US" sz="1000" dirty="0"/>
          </a:p>
          <a:p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mkdir -p /tmp/cores</a:t>
            </a:r>
            <a:endParaRPr lang="en-US" sz="1000" dirty="0"/>
          </a:p>
          <a:p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chmod 1777 /tmp/cores</a:t>
            </a:r>
            <a:endParaRPr lang="en-US" sz="1000" dirty="0"/>
          </a:p>
          <a:p>
            <a:pPr indent="0" marL="0">
              <a:lnSpc>
                <a:spcPct val="105000"/>
              </a:lnSpc>
              <a:buNone/>
            </a:pPr>
            <a:endParaRPr lang="en-US" sz="1000" dirty="0"/>
          </a:p>
          <a:p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# 2) kernel core_pattern</a:t>
            </a:r>
            <a:endParaRPr lang="en-US" sz="1000" dirty="0"/>
          </a:p>
          <a:p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echo "/tmp/cores/core.%e.%p.%t" \</a:t>
            </a:r>
            <a:endParaRPr lang="en-US" sz="1000" dirty="0"/>
          </a:p>
          <a:p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&gt; /proc/sys/kernel/</a:t>
            </a:r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F0883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core_pattern</a:t>
            </a:r>
            <a:endParaRPr lang="en-US" sz="1000" dirty="0"/>
          </a:p>
          <a:p>
            <a:pPr indent="0" marL="0">
              <a:lnSpc>
                <a:spcPct val="105000"/>
              </a:lnSpc>
              <a:buNone/>
            </a:pPr>
            <a:endParaRPr lang="en-US" sz="1000" dirty="0"/>
          </a:p>
          <a:p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# 3) unlimited core size</a:t>
            </a:r>
            <a:endParaRPr lang="en-US" sz="1000" dirty="0"/>
          </a:p>
          <a:p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ulimit -c unlimited</a:t>
            </a:r>
            <a:endParaRPr lang="en-US" sz="1000" dirty="0"/>
          </a:p>
          <a:p>
            <a:pPr indent="0" marL="0">
              <a:lnSpc>
                <a:spcPct val="105000"/>
              </a:lnSpc>
              <a:buNone/>
            </a:pPr>
            <a:endParaRPr lang="en-US" sz="1000" dirty="0"/>
          </a:p>
          <a:p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# 4) persist via sysctl.d</a:t>
            </a:r>
            <a:endParaRPr lang="en-US" sz="1000" dirty="0"/>
          </a:p>
          <a:p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/etc/sysctl.d/60-coredump.conf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4663440" y="1371600"/>
            <a:ext cx="3931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9D2C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check-coredumps.sh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4663440" y="1691640"/>
            <a:ext cx="3931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inside the CONTAINER — runs as background watcher</a:t>
            </a:r>
            <a:endParaRPr lang="en-US" sz="1000" dirty="0"/>
          </a:p>
        </p:txBody>
      </p:sp>
      <p:sp>
        <p:nvSpPr>
          <p:cNvPr id="11" name="Shape 9"/>
          <p:cNvSpPr/>
          <p:nvPr/>
        </p:nvSpPr>
        <p:spPr>
          <a:xfrm>
            <a:off x="4663440" y="2011680"/>
            <a:ext cx="3931920" cy="2286000"/>
          </a:xfrm>
          <a:prstGeom prst="rect">
            <a:avLst/>
          </a:prstGeom>
          <a:solidFill>
            <a:srgbClr val="1C2128"/>
          </a:solidFill>
          <a:ln/>
        </p:spPr>
      </p:sp>
      <p:sp>
        <p:nvSpPr>
          <p:cNvPr id="12" name="Text 10"/>
          <p:cNvSpPr/>
          <p:nvPr/>
        </p:nvSpPr>
        <p:spPr>
          <a:xfrm>
            <a:off x="4800600" y="2057400"/>
            <a:ext cx="365760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WATCH_DIR=/tmp/cores</a:t>
            </a:r>
            <a:endParaRPr lang="en-US" sz="1000" dirty="0"/>
          </a:p>
          <a:p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OUTPUT_DIR=/coredumps    </a:t>
            </a:r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# host mount</a:t>
            </a:r>
            <a:endParaRPr lang="en-US" sz="1000" dirty="0"/>
          </a:p>
          <a:p>
            <a:pPr indent="0" marL="0">
              <a:lnSpc>
                <a:spcPct val="105000"/>
              </a:lnSpc>
              <a:buNone/>
            </a:pPr>
            <a:endParaRPr lang="en-US" sz="1000" dirty="0"/>
          </a:p>
          <a:p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BC8C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while true; do</a:t>
            </a:r>
            <a:endParaRPr lang="en-US" sz="1000" dirty="0"/>
          </a:p>
          <a:p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sleep 5</a:t>
            </a:r>
            <a:endParaRPr lang="en-US" sz="1000" dirty="0"/>
          </a:p>
          <a:p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for f in $WATCH_DIR/core.*; do</a:t>
            </a:r>
            <a:endParaRPr lang="en-US" sz="1000" dirty="0"/>
          </a:p>
          <a:p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seen "$f" &amp;&amp; continue</a:t>
            </a:r>
            <a:endParaRPr lang="en-US" sz="1000" dirty="0"/>
          </a:p>
          <a:p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</a:t>
            </a:r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F0883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echo "NEW DUMP: $f"</a:t>
            </a:r>
            <a:endParaRPr lang="en-US" sz="1000" dirty="0"/>
          </a:p>
          <a:p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cp "$f" "$OUTPUT_DIR/"</a:t>
            </a:r>
            <a:endParaRPr lang="en-US" sz="1000" dirty="0"/>
          </a:p>
          <a:p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done</a:t>
            </a:r>
            <a:endParaRPr lang="en-US" sz="1000" dirty="0"/>
          </a:p>
          <a:p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prune_old_dumps</a:t>
            </a:r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</a:t>
            </a:r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# keep last 5</a:t>
            </a:r>
            <a:endParaRPr lang="en-US" sz="1000" dirty="0"/>
          </a:p>
          <a:p>
            <a:pPr indent="0" marL="0">
              <a:lnSpc>
                <a:spcPct val="105000"/>
              </a:lnSpc>
              <a:buNone/>
            </a:pPr>
            <a:r>
              <a:rPr lang="en-US" sz="1000" dirty="0">
                <a:solidFill>
                  <a:srgbClr val="BC8C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done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548640" y="438912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Started in the background by </a:t>
            </a:r>
            <a:pPr algn="ctr" indent="0" marL="0">
              <a:buNone/>
            </a:pPr>
            <a:r>
              <a:rPr lang="en-US" sz="11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docker-entrypoint-wrapper.sh</a:t>
            </a:r>
            <a:pPr algn="ctr" indent="0" marL="0">
              <a:buNone/>
            </a:pPr>
            <a:r>
              <a:rPr lang="en-US" sz="11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before handing off to the official postgres entrypoint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161B22"/>
          </a:solidFill>
          <a:ln/>
        </p:spPr>
      </p:sp>
      <p:sp>
        <p:nvSpPr>
          <p:cNvPr id="15" name="Text 13"/>
          <p:cNvSpPr/>
          <p:nvPr/>
        </p:nvSpPr>
        <p:spPr>
          <a:xfrm>
            <a:off x="457200" y="4800600"/>
            <a:ext cx="73152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Debugging PostgreSQL Crashes in Production  |  Varik  |  PGDay Armenia 2026</a:t>
            </a:r>
            <a:endParaRPr lang="en-US" sz="800" dirty="0"/>
          </a:p>
        </p:txBody>
      </p:sp>
      <p:sp>
        <p:nvSpPr>
          <p:cNvPr id="16" name="Text 14"/>
          <p:cNvSpPr/>
          <p:nvPr/>
        </p:nvSpPr>
        <p:spPr>
          <a:xfrm>
            <a:off x="8503920" y="4709160"/>
            <a:ext cx="457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21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20040"/>
            <a:ext cx="8229600" cy="365760"/>
          </a:xfrm>
          <a:prstGeom prst="rect">
            <a:avLst/>
          </a:prstGeom>
          <a:solidFill>
            <a:srgbClr val="1F1F1F"/>
          </a:solidFill>
          <a:ln w="12700">
            <a:solidFill>
              <a:srgbClr val="0A0A0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640080" y="448056"/>
            <a:ext cx="118872" cy="118872"/>
          </a:xfrm>
          <a:prstGeom prst="ellipse">
            <a:avLst/>
          </a:prstGeom>
          <a:solidFill>
            <a:srgbClr val="FF5F56"/>
          </a:solidFill>
          <a:ln w="12700">
            <a:solidFill>
              <a:srgbClr val="FF5F56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41248" y="448056"/>
            <a:ext cx="118872" cy="118872"/>
          </a:xfrm>
          <a:prstGeom prst="ellipse">
            <a:avLst/>
          </a:prstGeom>
          <a:solidFill>
            <a:srgbClr val="FFBD2E"/>
          </a:solidFill>
          <a:ln w="12700">
            <a:solidFill>
              <a:srgbClr val="FFBD2E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1042416" y="448056"/>
            <a:ext cx="118872" cy="118872"/>
          </a:xfrm>
          <a:prstGeom prst="ellipse">
            <a:avLst/>
          </a:prstGeom>
          <a:solidFill>
            <a:srgbClr val="27C93F"/>
          </a:solidFill>
          <a:ln w="12700">
            <a:solidFill>
              <a:srgbClr val="27C93F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371600" y="320040"/>
            <a:ext cx="6858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varik@pgday-armenia: ~/talks/debugging-postgres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457200" y="685800"/>
            <a:ext cx="8229600" cy="3931920"/>
          </a:xfrm>
          <a:prstGeom prst="rect">
            <a:avLst/>
          </a:prstGeom>
          <a:solidFill>
            <a:srgbClr val="0A0A0A"/>
          </a:solidFill>
          <a:ln w="12700">
            <a:solidFill>
              <a:srgbClr val="0A0A0A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640080" y="822960"/>
            <a:ext cx="7863840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$ </a:t>
            </a:r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./present.sh --speaker=varik --topic="debugging postgres"</a:t>
            </a:r>
            <a:endParaRPr lang="en-US" sz="13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[ OK ] </a:t>
            </a:r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Loading slides...                                  done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161B22"/>
          </a:solidFill>
          <a:ln/>
        </p:spPr>
      </p:sp>
      <p:sp>
        <p:nvSpPr>
          <p:cNvPr id="10" name="Text 8"/>
          <p:cNvSpPr/>
          <p:nvPr/>
        </p:nvSpPr>
        <p:spPr>
          <a:xfrm>
            <a:off x="457200" y="4800600"/>
            <a:ext cx="73152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Debugging PostgreSQL Crashes in Production  |  Varik  |  PGDay Armenia 2026</a:t>
            </a:r>
            <a:endParaRPr lang="en-US" sz="800" dirty="0"/>
          </a:p>
        </p:txBody>
      </p:sp>
    </p:spTree>
  </p:cSld>
  <p:clrMapOvr>
    <a:masterClrMapping/>
  </p:clrMapOvr>
  <p:transition spd="fast" advClick="0" advTm="25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0D11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0" y="548640"/>
            <a:ext cx="914400" cy="9144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8640" y="1554480"/>
            <a:ext cx="8046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4000" b="1" dirty="0">
                <a:solidFill>
                  <a:srgbClr val="E6EDF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Live Demo</a:t>
            </a:r>
            <a:endParaRPr lang="en-US" sz="4000" dirty="0"/>
          </a:p>
        </p:txBody>
      </p:sp>
      <p:sp>
        <p:nvSpPr>
          <p:cNvPr id="4" name="Text 1"/>
          <p:cNvSpPr/>
          <p:nvPr/>
        </p:nvSpPr>
        <p:spPr>
          <a:xfrm>
            <a:off x="548640" y="2194560"/>
            <a:ext cx="8046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Debugging PostgreSQL Crashes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731520" y="2743200"/>
            <a:ext cx="7680960" cy="868680"/>
          </a:xfrm>
          <a:prstGeom prst="rect">
            <a:avLst/>
          </a:prstGeom>
          <a:solidFill>
            <a:srgbClr val="161B22"/>
          </a:solidFill>
          <a:ln/>
        </p:spPr>
      </p:sp>
      <p:sp>
        <p:nvSpPr>
          <p:cNvPr id="6" name="Shape 3"/>
          <p:cNvSpPr/>
          <p:nvPr/>
        </p:nvSpPr>
        <p:spPr>
          <a:xfrm>
            <a:off x="731520" y="2743200"/>
            <a:ext cx="54864" cy="868680"/>
          </a:xfrm>
          <a:prstGeom prst="rect">
            <a:avLst/>
          </a:prstGeom>
          <a:solidFill>
            <a:srgbClr val="F0883E"/>
          </a:solidFill>
          <a:ln/>
        </p:spPr>
      </p:sp>
      <p:sp>
        <p:nvSpPr>
          <p:cNvPr id="7" name="Text 4"/>
          <p:cNvSpPr/>
          <p:nvPr/>
        </p:nvSpPr>
        <p:spPr>
          <a:xfrm>
            <a:off x="960120" y="2743200"/>
            <a:ext cx="7315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0883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  </a:t>
            </a:r>
            <a:pPr indent="0" marL="0">
              <a:buNone/>
            </a:pPr>
            <a:r>
              <a:rPr lang="en-US" sz="1400" b="1" dirty="0">
                <a:solidFill>
                  <a:srgbClr val="F0883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handled_crash(10)</a:t>
            </a:r>
            <a:pPr indent="0" marL="0">
              <a:buNone/>
            </a:pPr>
            <a:r>
              <a:rPr lang="en-US" sz="13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→  </a:t>
            </a:r>
            <a:pPr indent="0" marL="0">
              <a:buNone/>
            </a:pPr>
            <a:r>
              <a:rPr lang="en-US" sz="13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find query in logs  →  reproduce by attaching GDB to the backend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960120" y="320040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reproducible path — bring a debugger to a crash you can re-trigger</a:t>
            </a:r>
            <a:endParaRPr lang="en-US" sz="1100" dirty="0"/>
          </a:p>
        </p:txBody>
      </p:sp>
      <p:sp>
        <p:nvSpPr>
          <p:cNvPr id="9" name="Shape 6"/>
          <p:cNvSpPr/>
          <p:nvPr/>
        </p:nvSpPr>
        <p:spPr>
          <a:xfrm>
            <a:off x="731520" y="3703320"/>
            <a:ext cx="7680960" cy="868680"/>
          </a:xfrm>
          <a:prstGeom prst="rect">
            <a:avLst/>
          </a:prstGeom>
          <a:solidFill>
            <a:srgbClr val="161B22"/>
          </a:solidFill>
          <a:ln/>
        </p:spPr>
      </p:sp>
      <p:sp>
        <p:nvSpPr>
          <p:cNvPr id="10" name="Shape 7"/>
          <p:cNvSpPr/>
          <p:nvPr/>
        </p:nvSpPr>
        <p:spPr>
          <a:xfrm>
            <a:off x="731520" y="3703320"/>
            <a:ext cx="54864" cy="868680"/>
          </a:xfrm>
          <a:prstGeom prst="rect">
            <a:avLst/>
          </a:prstGeom>
          <a:solidFill>
            <a:srgbClr val="BC8CFF"/>
          </a:solidFill>
          <a:ln/>
        </p:spPr>
      </p:sp>
      <p:sp>
        <p:nvSpPr>
          <p:cNvPr id="11" name="Text 8"/>
          <p:cNvSpPr/>
          <p:nvPr/>
        </p:nvSpPr>
        <p:spPr>
          <a:xfrm>
            <a:off x="960120" y="3703320"/>
            <a:ext cx="7315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BC8C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2  </a:t>
            </a:r>
            <a:pPr indent="0" marL="0">
              <a:buNone/>
            </a:pPr>
            <a:r>
              <a:rPr lang="en-US" sz="1400" b="1" dirty="0">
                <a:solidFill>
                  <a:srgbClr val="BC8C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unexpected_crash()</a:t>
            </a:r>
            <a:pPr indent="0" marL="0">
              <a:buNone/>
            </a:pPr>
            <a:r>
              <a:rPr lang="en-US" sz="13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→  </a:t>
            </a:r>
            <a:pPr indent="0" marL="0">
              <a:buNone/>
            </a:pPr>
            <a:r>
              <a:rPr lang="en-US" sz="13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collect core dump from container  →  analyse offline in GDB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960120" y="416052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non-reproducible path — when you only get one shot at the evidence</a:t>
            </a:r>
            <a:endParaRPr lang="en-US" sz="1100" dirty="0"/>
          </a:p>
        </p:txBody>
      </p:sp>
      <p:sp>
        <p:nvSpPr>
          <p:cNvPr id="13" name="Text 10"/>
          <p:cNvSpPr/>
          <p:nvPr/>
        </p:nvSpPr>
        <p:spPr>
          <a:xfrm>
            <a:off x="8503920" y="4709160"/>
            <a:ext cx="457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22</a:t>
            </a:r>
            <a:endParaRPr lang="en-US" sz="9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0D11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E6EDF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Production Core Dump Workflow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548640" y="868680"/>
            <a:ext cx="1097280" cy="45720"/>
          </a:xfrm>
          <a:prstGeom prst="rect">
            <a:avLst/>
          </a:prstGeom>
          <a:solidFill>
            <a:srgbClr val="3FB950"/>
          </a:solidFill>
          <a:ln/>
        </p:spPr>
      </p:sp>
      <p:sp>
        <p:nvSpPr>
          <p:cNvPr id="4" name="Text 2"/>
          <p:cNvSpPr/>
          <p:nvPr/>
        </p:nvSpPr>
        <p:spPr>
          <a:xfrm>
            <a:off x="548640" y="1005840"/>
            <a:ext cx="8046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Collecting and analyzing core dumps from a Kubernetes cluster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320040" y="1554480"/>
            <a:ext cx="1920240" cy="2377440"/>
          </a:xfrm>
          <a:prstGeom prst="rect">
            <a:avLst/>
          </a:prstGeom>
          <a:solidFill>
            <a:srgbClr val="161B22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320040" y="1554480"/>
            <a:ext cx="1920240" cy="54864"/>
          </a:xfrm>
          <a:prstGeom prst="rect">
            <a:avLst/>
          </a:prstGeom>
          <a:solidFill>
            <a:srgbClr val="F85149"/>
          </a:solidFill>
          <a:ln/>
        </p:spPr>
      </p:sp>
      <p:sp>
        <p:nvSpPr>
          <p:cNvPr id="7" name="Text 5"/>
          <p:cNvSpPr/>
          <p:nvPr/>
        </p:nvSpPr>
        <p:spPr>
          <a:xfrm>
            <a:off x="457200" y="1691640"/>
            <a:ext cx="320040" cy="320040"/>
          </a:xfrm>
          <a:prstGeom prst="rect">
            <a:avLst/>
          </a:prstGeom>
          <a:solidFill>
            <a:srgbClr val="F85149"/>
          </a:solidFill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D1117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</a:t>
            </a:r>
            <a:endParaRPr lang="en-US" sz="14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5840" y="2148840"/>
            <a:ext cx="502920" cy="50292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411480" y="2743200"/>
            <a:ext cx="1737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85149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Crash in K8s Pod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411480" y="3108960"/>
            <a:ext cx="17373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PostgreSQL SIGSEGV</a:t>
            </a:r>
            <a:endParaRPr lang="en-US" sz="1100" dirty="0"/>
          </a:p>
          <a:p>
            <a:pPr algn="ctr" indent="0" marL="0">
              <a:buNone/>
            </a:pPr>
            <a:r>
              <a:rPr lang="en-US" sz="11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Core dump written</a:t>
            </a:r>
            <a:endParaRPr lang="en-US" sz="1100" dirty="0"/>
          </a:p>
          <a:p>
            <a:pPr algn="ctr" indent="0" marL="0">
              <a:buNone/>
            </a:pPr>
            <a:r>
              <a:rPr lang="en-US" sz="11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 emptyDir volume</a:t>
            </a:r>
            <a:endParaRPr lang="en-US" sz="1100" dirty="0"/>
          </a:p>
        </p:txBody>
      </p:sp>
      <p:sp>
        <p:nvSpPr>
          <p:cNvPr id="11" name="Text 8"/>
          <p:cNvSpPr/>
          <p:nvPr/>
        </p:nvSpPr>
        <p:spPr>
          <a:xfrm>
            <a:off x="2240280" y="2423160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3036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▶</a:t>
            </a:r>
            <a:endParaRPr lang="en-US" sz="1400" dirty="0"/>
          </a:p>
        </p:txBody>
      </p:sp>
      <p:sp>
        <p:nvSpPr>
          <p:cNvPr id="12" name="Shape 9"/>
          <p:cNvSpPr/>
          <p:nvPr/>
        </p:nvSpPr>
        <p:spPr>
          <a:xfrm>
            <a:off x="2560320" y="1554480"/>
            <a:ext cx="1920240" cy="2377440"/>
          </a:xfrm>
          <a:prstGeom prst="rect">
            <a:avLst/>
          </a:prstGeom>
          <a:solidFill>
            <a:srgbClr val="161B22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13" name="Shape 10"/>
          <p:cNvSpPr/>
          <p:nvPr/>
        </p:nvSpPr>
        <p:spPr>
          <a:xfrm>
            <a:off x="2560320" y="1554480"/>
            <a:ext cx="1920240" cy="54864"/>
          </a:xfrm>
          <a:prstGeom prst="rect">
            <a:avLst/>
          </a:prstGeom>
          <a:solidFill>
            <a:srgbClr val="F0883E"/>
          </a:solidFill>
          <a:ln/>
        </p:spPr>
      </p:sp>
      <p:sp>
        <p:nvSpPr>
          <p:cNvPr id="14" name="Text 11"/>
          <p:cNvSpPr/>
          <p:nvPr/>
        </p:nvSpPr>
        <p:spPr>
          <a:xfrm>
            <a:off x="2697480" y="1691640"/>
            <a:ext cx="320040" cy="320040"/>
          </a:xfrm>
          <a:prstGeom prst="rect">
            <a:avLst/>
          </a:prstGeom>
          <a:solidFill>
            <a:srgbClr val="F0883E"/>
          </a:solidFill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D1117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2</a:t>
            </a:r>
            <a:endParaRPr lang="en-US" sz="1400" dirty="0"/>
          </a:p>
        </p:txBody>
      </p:sp>
      <p:pic>
        <p:nvPicPr>
          <p:cNvPr id="1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120" y="2148840"/>
            <a:ext cx="502920" cy="502920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2651760" y="2743200"/>
            <a:ext cx="1737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0883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Watcher Detects</a:t>
            </a:r>
            <a:endParaRPr lang="en-US" sz="1300" dirty="0"/>
          </a:p>
        </p:txBody>
      </p:sp>
      <p:sp>
        <p:nvSpPr>
          <p:cNvPr id="17" name="Text 13"/>
          <p:cNvSpPr/>
          <p:nvPr/>
        </p:nvSpPr>
        <p:spPr>
          <a:xfrm>
            <a:off x="2651760" y="3108960"/>
            <a:ext cx="17373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Sidecar or CronJob</a:t>
            </a:r>
            <a:endParaRPr lang="en-US" sz="1100" dirty="0"/>
          </a:p>
          <a:p>
            <a:pPr algn="ctr" indent="0" marL="0">
              <a:buNone/>
            </a:pPr>
            <a:r>
              <a:rPr lang="en-US" sz="11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scans for new</a:t>
            </a:r>
            <a:endParaRPr lang="en-US" sz="1100" dirty="0"/>
          </a:p>
          <a:p>
            <a:pPr algn="ctr" indent="0" marL="0">
              <a:buNone/>
            </a:pPr>
            <a:r>
              <a:rPr lang="en-US" sz="11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core.* files</a:t>
            </a:r>
            <a:endParaRPr lang="en-US" sz="1100" dirty="0"/>
          </a:p>
        </p:txBody>
      </p:sp>
      <p:sp>
        <p:nvSpPr>
          <p:cNvPr id="18" name="Text 14"/>
          <p:cNvSpPr/>
          <p:nvPr/>
        </p:nvSpPr>
        <p:spPr>
          <a:xfrm>
            <a:off x="4480560" y="2423160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3036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▶</a:t>
            </a:r>
            <a:endParaRPr lang="en-US" sz="1400" dirty="0"/>
          </a:p>
        </p:txBody>
      </p:sp>
      <p:sp>
        <p:nvSpPr>
          <p:cNvPr id="19" name="Shape 15"/>
          <p:cNvSpPr/>
          <p:nvPr/>
        </p:nvSpPr>
        <p:spPr>
          <a:xfrm>
            <a:off x="4800600" y="1554480"/>
            <a:ext cx="1920240" cy="2377440"/>
          </a:xfrm>
          <a:prstGeom prst="rect">
            <a:avLst/>
          </a:prstGeom>
          <a:solidFill>
            <a:srgbClr val="161B22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20" name="Shape 16"/>
          <p:cNvSpPr/>
          <p:nvPr/>
        </p:nvSpPr>
        <p:spPr>
          <a:xfrm>
            <a:off x="4800600" y="1554480"/>
            <a:ext cx="1920240" cy="54864"/>
          </a:xfrm>
          <a:prstGeom prst="rect">
            <a:avLst/>
          </a:prstGeom>
          <a:solidFill>
            <a:srgbClr val="39D2C0"/>
          </a:solidFill>
          <a:ln/>
        </p:spPr>
      </p:sp>
      <p:sp>
        <p:nvSpPr>
          <p:cNvPr id="21" name="Text 17"/>
          <p:cNvSpPr/>
          <p:nvPr/>
        </p:nvSpPr>
        <p:spPr>
          <a:xfrm>
            <a:off x="4937760" y="1691640"/>
            <a:ext cx="320040" cy="320040"/>
          </a:xfrm>
          <a:prstGeom prst="rect">
            <a:avLst/>
          </a:prstGeom>
          <a:solidFill>
            <a:srgbClr val="39D2C0"/>
          </a:solidFill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D1117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3</a:t>
            </a:r>
            <a:endParaRPr lang="en-US" sz="1400" dirty="0"/>
          </a:p>
        </p:txBody>
      </p:sp>
      <p:pic>
        <p:nvPicPr>
          <p:cNvPr id="2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148840"/>
            <a:ext cx="502920" cy="502920"/>
          </a:xfrm>
          <a:prstGeom prst="rect">
            <a:avLst/>
          </a:prstGeom>
        </p:spPr>
      </p:pic>
      <p:sp>
        <p:nvSpPr>
          <p:cNvPr id="23" name="Text 18"/>
          <p:cNvSpPr/>
          <p:nvPr/>
        </p:nvSpPr>
        <p:spPr>
          <a:xfrm>
            <a:off x="4892040" y="2743200"/>
            <a:ext cx="1737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39D2C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Upload to Bucket</a:t>
            </a:r>
            <a:endParaRPr lang="en-US" sz="1300" dirty="0"/>
          </a:p>
        </p:txBody>
      </p:sp>
      <p:sp>
        <p:nvSpPr>
          <p:cNvPr id="24" name="Text 19"/>
          <p:cNvSpPr/>
          <p:nvPr/>
        </p:nvSpPr>
        <p:spPr>
          <a:xfrm>
            <a:off x="4892040" y="3108960"/>
            <a:ext cx="17373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Core dump uploaded</a:t>
            </a:r>
            <a:endParaRPr lang="en-US" sz="1100" dirty="0"/>
          </a:p>
          <a:p>
            <a:pPr algn="ctr" indent="0" marL="0">
              <a:buNone/>
            </a:pPr>
            <a:r>
              <a:rPr lang="en-US" sz="11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 S3 / GCS</a:t>
            </a:r>
            <a:endParaRPr lang="en-US" sz="1100" dirty="0"/>
          </a:p>
          <a:p>
            <a:pPr algn="ctr" indent="0" marL="0">
              <a:buNone/>
            </a:pPr>
            <a:r>
              <a:rPr lang="en-US" sz="11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with metadata</a:t>
            </a:r>
            <a:endParaRPr lang="en-US" sz="1100" dirty="0"/>
          </a:p>
        </p:txBody>
      </p:sp>
      <p:sp>
        <p:nvSpPr>
          <p:cNvPr id="25" name="Text 20"/>
          <p:cNvSpPr/>
          <p:nvPr/>
        </p:nvSpPr>
        <p:spPr>
          <a:xfrm>
            <a:off x="6720840" y="2423160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3036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▶</a:t>
            </a:r>
            <a:endParaRPr lang="en-US" sz="1400" dirty="0"/>
          </a:p>
        </p:txBody>
      </p:sp>
      <p:sp>
        <p:nvSpPr>
          <p:cNvPr id="26" name="Shape 21"/>
          <p:cNvSpPr/>
          <p:nvPr/>
        </p:nvSpPr>
        <p:spPr>
          <a:xfrm>
            <a:off x="7040880" y="1554480"/>
            <a:ext cx="1920240" cy="2377440"/>
          </a:xfrm>
          <a:prstGeom prst="rect">
            <a:avLst/>
          </a:prstGeom>
          <a:solidFill>
            <a:srgbClr val="161B22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27" name="Shape 22"/>
          <p:cNvSpPr/>
          <p:nvPr/>
        </p:nvSpPr>
        <p:spPr>
          <a:xfrm>
            <a:off x="7040880" y="1554480"/>
            <a:ext cx="1920240" cy="54864"/>
          </a:xfrm>
          <a:prstGeom prst="rect">
            <a:avLst/>
          </a:prstGeom>
          <a:solidFill>
            <a:srgbClr val="3FB950"/>
          </a:solidFill>
          <a:ln/>
        </p:spPr>
      </p:sp>
      <p:sp>
        <p:nvSpPr>
          <p:cNvPr id="28" name="Text 23"/>
          <p:cNvSpPr/>
          <p:nvPr/>
        </p:nvSpPr>
        <p:spPr>
          <a:xfrm>
            <a:off x="7178040" y="1691640"/>
            <a:ext cx="320040" cy="320040"/>
          </a:xfrm>
          <a:prstGeom prst="rect">
            <a:avLst/>
          </a:prstGeom>
          <a:solidFill>
            <a:srgbClr val="3FB950"/>
          </a:solidFill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D1117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4</a:t>
            </a:r>
            <a:endParaRPr lang="en-US" sz="1400" dirty="0"/>
          </a:p>
        </p:txBody>
      </p:sp>
      <p:pic>
        <p:nvPicPr>
          <p:cNvPr id="2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6680" y="2148840"/>
            <a:ext cx="502920" cy="502920"/>
          </a:xfrm>
          <a:prstGeom prst="rect">
            <a:avLst/>
          </a:prstGeom>
        </p:spPr>
      </p:pic>
      <p:sp>
        <p:nvSpPr>
          <p:cNvPr id="30" name="Text 24"/>
          <p:cNvSpPr/>
          <p:nvPr/>
        </p:nvSpPr>
        <p:spPr>
          <a:xfrm>
            <a:off x="7132320" y="2743200"/>
            <a:ext cx="1737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3FB95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Debug Locally</a:t>
            </a:r>
            <a:endParaRPr lang="en-US" sz="1300" dirty="0"/>
          </a:p>
        </p:txBody>
      </p:sp>
      <p:sp>
        <p:nvSpPr>
          <p:cNvPr id="31" name="Text 25"/>
          <p:cNvSpPr/>
          <p:nvPr/>
        </p:nvSpPr>
        <p:spPr>
          <a:xfrm>
            <a:off x="7132320" y="3108960"/>
            <a:ext cx="17373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Download core dump</a:t>
            </a:r>
            <a:endParaRPr lang="en-US" sz="1100" dirty="0"/>
          </a:p>
          <a:p>
            <a:pPr algn="ctr" indent="0" marL="0">
              <a:buNone/>
            </a:pPr>
            <a:r>
              <a:rPr lang="en-US" sz="11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Load in GDB with</a:t>
            </a:r>
            <a:endParaRPr lang="en-US" sz="1100" dirty="0"/>
          </a:p>
          <a:p>
            <a:pPr algn="ctr" indent="0" marL="0">
              <a:buNone/>
            </a:pPr>
            <a:r>
              <a:rPr lang="en-US" sz="11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matching binaries</a:t>
            </a:r>
            <a:endParaRPr lang="en-US" sz="1100" dirty="0"/>
          </a:p>
        </p:txBody>
      </p:sp>
      <p:sp>
        <p:nvSpPr>
          <p:cNvPr id="32" name="Shape 26"/>
          <p:cNvSpPr/>
          <p:nvPr/>
        </p:nvSpPr>
        <p:spPr>
          <a:xfrm>
            <a:off x="548640" y="4160520"/>
            <a:ext cx="8046720" cy="502920"/>
          </a:xfrm>
          <a:prstGeom prst="rect">
            <a:avLst/>
          </a:prstGeom>
          <a:solidFill>
            <a:srgbClr val="1A0D0D"/>
          </a:solidFill>
          <a:ln/>
        </p:spPr>
      </p:sp>
      <p:sp>
        <p:nvSpPr>
          <p:cNvPr id="33" name="Shape 27"/>
          <p:cNvSpPr/>
          <p:nvPr/>
        </p:nvSpPr>
        <p:spPr>
          <a:xfrm>
            <a:off x="548640" y="4160520"/>
            <a:ext cx="54864" cy="502920"/>
          </a:xfrm>
          <a:prstGeom prst="rect">
            <a:avLst/>
          </a:prstGeom>
          <a:solidFill>
            <a:srgbClr val="F0883E"/>
          </a:solidFill>
          <a:ln/>
        </p:spPr>
      </p:sp>
      <p:pic>
        <p:nvPicPr>
          <p:cNvPr id="34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" y="4251960"/>
            <a:ext cx="274320" cy="274320"/>
          </a:xfrm>
          <a:prstGeom prst="rect">
            <a:avLst/>
          </a:prstGeom>
        </p:spPr>
      </p:pic>
      <p:sp>
        <p:nvSpPr>
          <p:cNvPr id="35" name="Text 28"/>
          <p:cNvSpPr/>
          <p:nvPr/>
        </p:nvSpPr>
        <p:spPr>
          <a:xfrm>
            <a:off x="1188720" y="4160520"/>
            <a:ext cx="71323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F0883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Trigger an alert (PagerDuty, Slack, etc.) so the team knows before users report it</a:t>
            </a:r>
            <a:endParaRPr lang="en-US" sz="1200" dirty="0"/>
          </a:p>
        </p:txBody>
      </p:sp>
      <p:sp>
        <p:nvSpPr>
          <p:cNvPr id="36" name="Shape 29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161B22"/>
          </a:solidFill>
          <a:ln/>
        </p:spPr>
      </p:sp>
      <p:sp>
        <p:nvSpPr>
          <p:cNvPr id="37" name="Text 30"/>
          <p:cNvSpPr/>
          <p:nvPr/>
        </p:nvSpPr>
        <p:spPr>
          <a:xfrm>
            <a:off x="457200" y="4800600"/>
            <a:ext cx="73152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Debugging PostgreSQL Crashes in Production  |  Varik  |  PGDay Armenia 2026</a:t>
            </a:r>
            <a:endParaRPr lang="en-US" sz="800" dirty="0"/>
          </a:p>
        </p:txBody>
      </p:sp>
      <p:sp>
        <p:nvSpPr>
          <p:cNvPr id="38" name="Text 31"/>
          <p:cNvSpPr/>
          <p:nvPr/>
        </p:nvSpPr>
        <p:spPr>
          <a:xfrm>
            <a:off x="8503920" y="4709160"/>
            <a:ext cx="457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23</a:t>
            </a:r>
            <a:endParaRPr lang="en-US" sz="9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0D11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86200" y="914400"/>
            <a:ext cx="914400" cy="9144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8640" y="2011680"/>
            <a:ext cx="80467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4000" b="1" dirty="0">
                <a:solidFill>
                  <a:srgbClr val="E6EDF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Bonus Story</a:t>
            </a:r>
            <a:endParaRPr lang="en-US" sz="4000" dirty="0"/>
          </a:p>
        </p:txBody>
      </p:sp>
      <p:sp>
        <p:nvSpPr>
          <p:cNvPr id="4" name="Text 1"/>
          <p:cNvSpPr/>
          <p:nvPr/>
        </p:nvSpPr>
        <p:spPr>
          <a:xfrm>
            <a:off x="548640" y="2743200"/>
            <a:ext cx="8046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dirty="0">
                <a:solidFill>
                  <a:srgbClr val="F8514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5-Day Crash Mystery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48640" y="3291840"/>
            <a:ext cx="8046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i="1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When your crash debugging tool causes the crash</a:t>
            </a:r>
            <a:endParaRPr lang="en-US" sz="1400" dirty="0"/>
          </a:p>
        </p:txBody>
      </p:sp>
      <p:sp>
        <p:nvSpPr>
          <p:cNvPr id="6" name="Shape 3"/>
          <p:cNvSpPr/>
          <p:nvPr/>
        </p:nvSpPr>
        <p:spPr>
          <a:xfrm>
            <a:off x="0" y="5088636"/>
            <a:ext cx="9144000" cy="54864"/>
          </a:xfrm>
          <a:prstGeom prst="rect">
            <a:avLst/>
          </a:prstGeom>
          <a:solidFill>
            <a:srgbClr val="F85149"/>
          </a:solidFill>
          <a:ln/>
        </p:spPr>
      </p:sp>
      <p:sp>
        <p:nvSpPr>
          <p:cNvPr id="7" name="Text 4"/>
          <p:cNvSpPr/>
          <p:nvPr/>
        </p:nvSpPr>
        <p:spPr>
          <a:xfrm>
            <a:off x="8503920" y="4709160"/>
            <a:ext cx="457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24</a:t>
            </a:r>
            <a:endParaRPr lang="en-US" sz="9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solidFill>
          <a:srgbClr val="0D11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E6EDF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Step 1: The Mystery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548640" y="868680"/>
            <a:ext cx="1097280" cy="45720"/>
          </a:xfrm>
          <a:prstGeom prst="rect">
            <a:avLst/>
          </a:prstGeom>
          <a:solidFill>
            <a:srgbClr val="F85149"/>
          </a:solidFill>
          <a:ln/>
        </p:spPr>
      </p:sp>
      <p:sp>
        <p:nvSpPr>
          <p:cNvPr id="4" name="Shape 2"/>
          <p:cNvSpPr/>
          <p:nvPr/>
        </p:nvSpPr>
        <p:spPr>
          <a:xfrm>
            <a:off x="548640" y="1188720"/>
            <a:ext cx="3794760" cy="3291840"/>
          </a:xfrm>
          <a:prstGeom prst="rect">
            <a:avLst/>
          </a:prstGeom>
          <a:solidFill>
            <a:srgbClr val="161B22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548640" y="1188720"/>
            <a:ext cx="3794760" cy="411480"/>
          </a:xfrm>
          <a:prstGeom prst="rect">
            <a:avLst/>
          </a:prstGeom>
          <a:solidFill>
            <a:srgbClr val="4A154B"/>
          </a:solidFill>
          <a:ln/>
        </p:spPr>
      </p:sp>
      <p:sp>
        <p:nvSpPr>
          <p:cNvPr id="6" name="Text 4"/>
          <p:cNvSpPr/>
          <p:nvPr/>
        </p:nvSpPr>
        <p:spPr>
          <a:xfrm>
            <a:off x="731520" y="1188720"/>
            <a:ext cx="2743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#alerts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731520" y="1737360"/>
            <a:ext cx="320040" cy="320040"/>
          </a:xfrm>
          <a:prstGeom prst="ellipse">
            <a:avLst/>
          </a:prstGeom>
          <a:solidFill>
            <a:srgbClr val="F85149"/>
          </a:solidFill>
          <a:ln/>
        </p:spPr>
      </p:sp>
      <p:sp>
        <p:nvSpPr>
          <p:cNvPr id="8" name="Text 6"/>
          <p:cNvSpPr/>
          <p:nvPr/>
        </p:nvSpPr>
        <p:spPr>
          <a:xfrm>
            <a:off x="731520" y="1737360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!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143000" y="1737360"/>
            <a:ext cx="3017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PagerDuty  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2103120" y="1737360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1:47 AM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1143000" y="2057400"/>
            <a:ext cx="3017520" cy="2286000"/>
          </a:xfrm>
          <a:prstGeom prst="rect">
            <a:avLst/>
          </a:prstGeom>
          <a:solidFill>
            <a:srgbClr val="1C2128"/>
          </a:solidFill>
          <a:ln/>
        </p:spPr>
      </p:sp>
      <p:sp>
        <p:nvSpPr>
          <p:cNvPr id="12" name="Shape 10"/>
          <p:cNvSpPr/>
          <p:nvPr/>
        </p:nvSpPr>
        <p:spPr>
          <a:xfrm>
            <a:off x="1143000" y="2057400"/>
            <a:ext cx="54864" cy="2286000"/>
          </a:xfrm>
          <a:prstGeom prst="rect">
            <a:avLst/>
          </a:prstGeom>
          <a:solidFill>
            <a:srgbClr val="F85149"/>
          </a:solidFill>
          <a:ln/>
        </p:spPr>
      </p:sp>
      <p:sp>
        <p:nvSpPr>
          <p:cNvPr id="13" name="Text 11"/>
          <p:cNvSpPr/>
          <p:nvPr/>
        </p:nvSpPr>
        <p:spPr>
          <a:xfrm>
            <a:off x="1280160" y="2148840"/>
            <a:ext cx="2788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8514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[CRITICAL] postgres-prod-0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1280160" y="2468880"/>
            <a:ext cx="278892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spcAft>
                <a:spcPts val="300"/>
              </a:spcAft>
              <a:buNone/>
            </a:pPr>
            <a:r>
              <a:rPr lang="en-US" sz="11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Database unavailable</a:t>
            </a:r>
            <a:endParaRPr lang="en-US" sz="1100" dirty="0"/>
          </a:p>
          <a:p>
            <a:pPr indent="0" marL="0">
              <a:spcAft>
                <a:spcPts val="300"/>
              </a:spcAft>
              <a:buNone/>
            </a:pPr>
            <a:r>
              <a:rPr lang="en-US" sz="10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Pod restarted (5th time this month)</a:t>
            </a:r>
            <a:endParaRPr lang="en-US" sz="1100" dirty="0"/>
          </a:p>
          <a:p>
            <a:pPr indent="0" marL="0">
              <a:spcAft>
                <a:spcPts val="300"/>
              </a:spcAft>
              <a:buNone/>
            </a:pPr>
            <a:endParaRPr lang="en-US" sz="1100" dirty="0"/>
          </a:p>
          <a:p>
            <a:pPr indent="0" marL="0">
              <a:spcAft>
                <a:spcPts val="300"/>
              </a:spcAft>
              <a:buNone/>
            </a:pPr>
            <a:r>
              <a:rPr lang="en-US" sz="1000" b="1" dirty="0">
                <a:solidFill>
                  <a:srgbClr val="F0883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Pattern detected:</a:t>
            </a:r>
            <a:endParaRPr lang="en-US" sz="1100" dirty="0"/>
          </a:p>
          <a:p>
            <a:pPr indent="0" marL="0">
              <a:spcAft>
                <a:spcPts val="300"/>
              </a:spcAft>
              <a:buNone/>
            </a:pPr>
            <a:r>
              <a:rPr lang="en-US" sz="1000" i="1" dirty="0">
                <a:solidFill>
                  <a:srgbClr val="F0883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~5 days. Like clockwork.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4663440" y="1188720"/>
            <a:ext cx="3931920" cy="978408"/>
          </a:xfrm>
          <a:prstGeom prst="rect">
            <a:avLst/>
          </a:prstGeom>
          <a:solidFill>
            <a:srgbClr val="161B22"/>
          </a:solidFill>
          <a:ln/>
        </p:spPr>
      </p:sp>
      <p:sp>
        <p:nvSpPr>
          <p:cNvPr id="16" name="Shape 14"/>
          <p:cNvSpPr/>
          <p:nvPr/>
        </p:nvSpPr>
        <p:spPr>
          <a:xfrm>
            <a:off x="4663440" y="1188720"/>
            <a:ext cx="54864" cy="978408"/>
          </a:xfrm>
          <a:prstGeom prst="rect">
            <a:avLst/>
          </a:prstGeom>
          <a:solidFill>
            <a:srgbClr val="F0883E"/>
          </a:solidFill>
          <a:ln/>
        </p:spPr>
      </p:sp>
      <p:sp>
        <p:nvSpPr>
          <p:cNvPr id="17" name="Text 15"/>
          <p:cNvSpPr/>
          <p:nvPr/>
        </p:nvSpPr>
        <p:spPr>
          <a:xfrm>
            <a:off x="4846320" y="1298448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0883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</a:t>
            </a:r>
            <a:endParaRPr lang="en-US" sz="2000" dirty="0"/>
          </a:p>
        </p:txBody>
      </p:sp>
      <p:sp>
        <p:nvSpPr>
          <p:cNvPr id="18" name="Text 16"/>
          <p:cNvSpPr/>
          <p:nvPr/>
        </p:nvSpPr>
        <p:spPr>
          <a:xfrm>
            <a:off x="5349240" y="1261872"/>
            <a:ext cx="3200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0883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Disabled our extension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5349240" y="1554480"/>
            <a:ext cx="3200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Only Postgres + exporter.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Still crashed on day 5.</a:t>
            </a:r>
            <a:endParaRPr lang="en-US" sz="1100" dirty="0"/>
          </a:p>
        </p:txBody>
      </p:sp>
      <p:sp>
        <p:nvSpPr>
          <p:cNvPr id="20" name="Shape 18"/>
          <p:cNvSpPr/>
          <p:nvPr/>
        </p:nvSpPr>
        <p:spPr>
          <a:xfrm>
            <a:off x="4663440" y="2304288"/>
            <a:ext cx="3931920" cy="978408"/>
          </a:xfrm>
          <a:prstGeom prst="rect">
            <a:avLst/>
          </a:prstGeom>
          <a:solidFill>
            <a:srgbClr val="161B22"/>
          </a:solidFill>
          <a:ln/>
        </p:spPr>
      </p:sp>
      <p:sp>
        <p:nvSpPr>
          <p:cNvPr id="21" name="Shape 19"/>
          <p:cNvSpPr/>
          <p:nvPr/>
        </p:nvSpPr>
        <p:spPr>
          <a:xfrm>
            <a:off x="4663440" y="2304288"/>
            <a:ext cx="54864" cy="978408"/>
          </a:xfrm>
          <a:prstGeom prst="rect">
            <a:avLst/>
          </a:prstGeom>
          <a:solidFill>
            <a:srgbClr val="39D2C0"/>
          </a:solidFill>
          <a:ln/>
        </p:spPr>
      </p:sp>
      <p:sp>
        <p:nvSpPr>
          <p:cNvPr id="22" name="Text 20"/>
          <p:cNvSpPr/>
          <p:nvPr/>
        </p:nvSpPr>
        <p:spPr>
          <a:xfrm>
            <a:off x="4846320" y="2414016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39D2C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2</a:t>
            </a:r>
            <a:endParaRPr lang="en-US" sz="2000" dirty="0"/>
          </a:p>
        </p:txBody>
      </p:sp>
      <p:sp>
        <p:nvSpPr>
          <p:cNvPr id="23" name="Text 21"/>
          <p:cNvSpPr/>
          <p:nvPr/>
        </p:nvSpPr>
        <p:spPr>
          <a:xfrm>
            <a:off x="5349240" y="2377440"/>
            <a:ext cx="3200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39D2C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Spun up a VM</a:t>
            </a:r>
            <a:endParaRPr lang="en-US" sz="1300" dirty="0"/>
          </a:p>
        </p:txBody>
      </p:sp>
      <p:sp>
        <p:nvSpPr>
          <p:cNvPr id="24" name="Text 22"/>
          <p:cNvSpPr/>
          <p:nvPr/>
        </p:nvSpPr>
        <p:spPr>
          <a:xfrm>
            <a:off x="5349240" y="2670048"/>
            <a:ext cx="3200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Identical Docker image.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Enabled core dumps.</a:t>
            </a:r>
            <a:endParaRPr lang="en-US" sz="1100" dirty="0"/>
          </a:p>
        </p:txBody>
      </p:sp>
      <p:sp>
        <p:nvSpPr>
          <p:cNvPr id="25" name="Shape 23"/>
          <p:cNvSpPr/>
          <p:nvPr/>
        </p:nvSpPr>
        <p:spPr>
          <a:xfrm>
            <a:off x="4663440" y="3419856"/>
            <a:ext cx="3931920" cy="978408"/>
          </a:xfrm>
          <a:prstGeom prst="rect">
            <a:avLst/>
          </a:prstGeom>
          <a:solidFill>
            <a:srgbClr val="161B22"/>
          </a:solidFill>
          <a:ln/>
        </p:spPr>
      </p:sp>
      <p:sp>
        <p:nvSpPr>
          <p:cNvPr id="26" name="Shape 24"/>
          <p:cNvSpPr/>
          <p:nvPr/>
        </p:nvSpPr>
        <p:spPr>
          <a:xfrm>
            <a:off x="4663440" y="3419856"/>
            <a:ext cx="54864" cy="978408"/>
          </a:xfrm>
          <a:prstGeom prst="rect">
            <a:avLst/>
          </a:prstGeom>
          <a:solidFill>
            <a:srgbClr val="BC8CFF"/>
          </a:solidFill>
          <a:ln/>
        </p:spPr>
      </p:sp>
      <p:sp>
        <p:nvSpPr>
          <p:cNvPr id="27" name="Text 25"/>
          <p:cNvSpPr/>
          <p:nvPr/>
        </p:nvSpPr>
        <p:spPr>
          <a:xfrm>
            <a:off x="4846320" y="3529584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BC8C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3</a:t>
            </a:r>
            <a:endParaRPr lang="en-US" sz="2000" dirty="0"/>
          </a:p>
        </p:txBody>
      </p:sp>
      <p:sp>
        <p:nvSpPr>
          <p:cNvPr id="28" name="Text 26"/>
          <p:cNvSpPr/>
          <p:nvPr/>
        </p:nvSpPr>
        <p:spPr>
          <a:xfrm>
            <a:off x="5349240" y="3493008"/>
            <a:ext cx="3200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BC8C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Got the core dump!</a:t>
            </a:r>
            <a:endParaRPr lang="en-US" sz="1300" dirty="0"/>
          </a:p>
        </p:txBody>
      </p:sp>
      <p:sp>
        <p:nvSpPr>
          <p:cNvPr id="29" name="Text 27"/>
          <p:cNvSpPr/>
          <p:nvPr/>
        </p:nvSpPr>
        <p:spPr>
          <a:xfrm>
            <a:off x="5349240" y="3785616"/>
            <a:ext cx="3200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GDB backtrace pointed to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dcgettext in libc.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Total red herring.</a:t>
            </a:r>
            <a:endParaRPr lang="en-US" sz="1100" dirty="0"/>
          </a:p>
        </p:txBody>
      </p:sp>
      <p:sp>
        <p:nvSpPr>
          <p:cNvPr id="30" name="Shape 28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161B22"/>
          </a:solidFill>
          <a:ln/>
        </p:spPr>
      </p:sp>
      <p:sp>
        <p:nvSpPr>
          <p:cNvPr id="31" name="Text 29"/>
          <p:cNvSpPr/>
          <p:nvPr/>
        </p:nvSpPr>
        <p:spPr>
          <a:xfrm>
            <a:off x="457200" y="4800600"/>
            <a:ext cx="73152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Debugging PostgreSQL Crashes in Production  |  Varik  |  PGDay Armenia 2026</a:t>
            </a:r>
            <a:endParaRPr lang="en-US" sz="800" dirty="0"/>
          </a:p>
        </p:txBody>
      </p:sp>
      <p:sp>
        <p:nvSpPr>
          <p:cNvPr id="32" name="Text 30"/>
          <p:cNvSpPr/>
          <p:nvPr/>
        </p:nvSpPr>
        <p:spPr>
          <a:xfrm>
            <a:off x="8503920" y="4709160"/>
            <a:ext cx="457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25</a:t>
            </a:r>
            <a:endParaRPr lang="en-US" sz="9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solidFill>
          <a:srgbClr val="0D11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E6EDF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Step 2: The Culprit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548640" y="868680"/>
            <a:ext cx="1097280" cy="45720"/>
          </a:xfrm>
          <a:prstGeom prst="rect">
            <a:avLst/>
          </a:prstGeom>
          <a:solidFill>
            <a:srgbClr val="F85149"/>
          </a:solidFill>
          <a:ln/>
        </p:spPr>
      </p:sp>
      <p:sp>
        <p:nvSpPr>
          <p:cNvPr id="4" name="Text 2"/>
          <p:cNvSpPr/>
          <p:nvPr/>
        </p:nvSpPr>
        <p:spPr>
          <a:xfrm>
            <a:off x="548640" y="1005840"/>
            <a:ext cx="8046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 looked again... and found this in our container's run.sh: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548640" y="1417320"/>
            <a:ext cx="4754880" cy="1600200"/>
          </a:xfrm>
          <a:prstGeom prst="rect">
            <a:avLst/>
          </a:prstGeom>
          <a:solidFill>
            <a:srgbClr val="1C2128"/>
          </a:solidFill>
          <a:ln/>
        </p:spPr>
      </p:sp>
      <p:sp>
        <p:nvSpPr>
          <p:cNvPr id="6" name="Text 4"/>
          <p:cNvSpPr/>
          <p:nvPr/>
        </p:nvSpPr>
        <p:spPr>
          <a:xfrm>
            <a:off x="731520" y="1508760"/>
            <a:ext cx="448056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spcAft>
                <a:spcPts val="100"/>
              </a:spcAft>
              <a:buNone/>
            </a:pPr>
            <a:r>
              <a:rPr lang="en-US" sz="11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function upload_coredumps_cron() {</a:t>
            </a:r>
            <a:endParaRPr lang="en-US" sz="1100" dirty="0"/>
          </a:p>
          <a:p>
            <a:pPr indent="0" marL="0">
              <a:spcAft>
                <a:spcPts val="100"/>
              </a:spcAft>
              <a:buNone/>
            </a:pPr>
            <a:r>
              <a:rPr lang="en-US" sz="11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sleep 60</a:t>
            </a:r>
            <a:endParaRPr lang="en-US" sz="1100" dirty="0"/>
          </a:p>
          <a:p>
            <a:pPr indent="0" marL="0">
              <a:spcAft>
                <a:spcPts val="100"/>
              </a:spcAft>
              <a:buNone/>
            </a:pPr>
            <a:r>
              <a:rPr lang="en-US" sz="11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sh -c "upload-coredumps.sh" || true</a:t>
            </a:r>
            <a:endParaRPr lang="en-US" sz="1100" dirty="0"/>
          </a:p>
          <a:p>
            <a:pPr indent="0" marL="0">
              <a:spcAft>
                <a:spcPts val="100"/>
              </a:spcAft>
              <a:buNone/>
            </a:pPr>
            <a:r>
              <a:rPr lang="en-US" sz="1100" b="1" dirty="0">
                <a:solidFill>
                  <a:srgbClr val="F8514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upload_coredumps_cron   </a:t>
            </a:r>
            <a:pPr indent="0" marL="0">
              <a:spcAft>
                <a:spcPts val="100"/>
              </a:spcAft>
              <a:buNone/>
            </a:pPr>
            <a:r>
              <a:rPr lang="en-US" sz="1000" i="1" dirty="0">
                <a:solidFill>
                  <a:srgbClr val="F0883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# recursion!</a:t>
            </a:r>
            <a:endParaRPr lang="en-US" sz="1100" dirty="0"/>
          </a:p>
          <a:p>
            <a:pPr indent="0" marL="0">
              <a:spcAft>
                <a:spcPts val="100"/>
              </a:spcAft>
              <a:buNone/>
            </a:pPr>
            <a:r>
              <a:rPr lang="en-US" sz="11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}</a:t>
            </a:r>
            <a:endParaRPr lang="en-US" sz="1100" dirty="0"/>
          </a:p>
          <a:p>
            <a:pPr indent="0" marL="0">
              <a:spcAft>
                <a:spcPts val="100"/>
              </a:spcAft>
              <a:buNone/>
            </a:pPr>
            <a:r>
              <a:rPr lang="en-US" sz="1100" dirty="0">
                <a:solidFill>
                  <a:srgbClr val="F0883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upload_coredumps_cron &amp;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5486400" y="1417320"/>
            <a:ext cx="3108960" cy="1600200"/>
          </a:xfrm>
          <a:prstGeom prst="rect">
            <a:avLst/>
          </a:prstGeom>
          <a:solidFill>
            <a:srgbClr val="1A0D0D"/>
          </a:solidFill>
          <a:ln/>
        </p:spPr>
      </p:sp>
      <p:sp>
        <p:nvSpPr>
          <p:cNvPr id="8" name="Shape 6"/>
          <p:cNvSpPr/>
          <p:nvPr/>
        </p:nvSpPr>
        <p:spPr>
          <a:xfrm>
            <a:off x="5486400" y="1417320"/>
            <a:ext cx="54864" cy="1600200"/>
          </a:xfrm>
          <a:prstGeom prst="rect">
            <a:avLst/>
          </a:prstGeom>
          <a:solidFill>
            <a:srgbClr val="F85149"/>
          </a:solidFill>
          <a:ln/>
        </p:spPr>
      </p:sp>
      <p:sp>
        <p:nvSpPr>
          <p:cNvPr id="9" name="Text 7"/>
          <p:cNvSpPr/>
          <p:nvPr/>
        </p:nvSpPr>
        <p:spPr>
          <a:xfrm>
            <a:off x="5669280" y="1508760"/>
            <a:ext cx="2834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85149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Math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5669280" y="1783080"/>
            <a:ext cx="283464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spcAft>
                <a:spcPts val="200"/>
              </a:spcAft>
              <a:buNone/>
            </a:pPr>
            <a:r>
              <a:rPr lang="en-US" sz="11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ulimit -s = 8192</a:t>
            </a:r>
            <a:endParaRPr lang="en-US" sz="11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1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× 60s per call</a:t>
            </a:r>
            <a:endParaRPr lang="en-US" sz="11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1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= 491,520s</a:t>
            </a:r>
            <a:endParaRPr lang="en-US" sz="1100" dirty="0"/>
          </a:p>
          <a:p>
            <a:pPr indent="0" marL="0">
              <a:spcAft>
                <a:spcPts val="200"/>
              </a:spcAft>
              <a:buNone/>
            </a:pPr>
            <a:endParaRPr lang="en-US" sz="11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300" b="1" dirty="0">
                <a:solidFill>
                  <a:srgbClr val="F0883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≈ 5 days 16h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548640" y="3200400"/>
            <a:ext cx="8046720" cy="1280160"/>
          </a:xfrm>
          <a:prstGeom prst="rect">
            <a:avLst/>
          </a:prstGeom>
          <a:solidFill>
            <a:srgbClr val="161B22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548640" y="3200400"/>
            <a:ext cx="54864" cy="1280160"/>
          </a:xfrm>
          <a:prstGeom prst="rect">
            <a:avLst/>
          </a:prstGeom>
          <a:solidFill>
            <a:srgbClr val="F0883E"/>
          </a:solidFill>
          <a:ln/>
        </p:spPr>
      </p:sp>
      <p:sp>
        <p:nvSpPr>
          <p:cNvPr id="13" name="Text 11"/>
          <p:cNvSpPr/>
          <p:nvPr/>
        </p:nvSpPr>
        <p:spPr>
          <a:xfrm>
            <a:off x="822960" y="3291840"/>
            <a:ext cx="75895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i="1" dirty="0">
                <a:solidFill>
                  <a:srgbClr val="E6EDF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"The script I wrote to upload core dumps</a:t>
            </a:r>
            <a:endParaRPr lang="en-US" sz="1800" dirty="0"/>
          </a:p>
          <a:p>
            <a:pPr algn="ctr" indent="0" marL="0">
              <a:buNone/>
            </a:pPr>
            <a:r>
              <a:rPr lang="en-US" sz="1800" i="1" dirty="0">
                <a:solidFill>
                  <a:srgbClr val="E6EDF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was the thing crashing Postgres."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822960" y="4069080"/>
            <a:ext cx="7589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F0883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monitoring tools can be the bug.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161B22"/>
          </a:solidFill>
          <a:ln/>
        </p:spPr>
      </p:sp>
      <p:sp>
        <p:nvSpPr>
          <p:cNvPr id="16" name="Text 14"/>
          <p:cNvSpPr/>
          <p:nvPr/>
        </p:nvSpPr>
        <p:spPr>
          <a:xfrm>
            <a:off x="457200" y="4800600"/>
            <a:ext cx="73152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Debugging PostgreSQL Crashes in Production  |  Varik  |  PGDay Armenia 2026</a:t>
            </a:r>
            <a:endParaRPr lang="en-US" sz="800" dirty="0"/>
          </a:p>
        </p:txBody>
      </p:sp>
      <p:sp>
        <p:nvSpPr>
          <p:cNvPr id="17" name="Text 15"/>
          <p:cNvSpPr/>
          <p:nvPr/>
        </p:nvSpPr>
        <p:spPr>
          <a:xfrm>
            <a:off x="8503920" y="4709160"/>
            <a:ext cx="457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26</a:t>
            </a:r>
            <a:endParaRPr lang="en-US" sz="9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solidFill>
          <a:srgbClr val="0D11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1097280"/>
            <a:ext cx="18288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4800" b="1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05</a:t>
            </a:r>
            <a:endParaRPr lang="en-US" sz="4800" dirty="0"/>
          </a:p>
        </p:txBody>
      </p:sp>
      <p:sp>
        <p:nvSpPr>
          <p:cNvPr id="3" name="Text 1"/>
          <p:cNvSpPr/>
          <p:nvPr/>
        </p:nvSpPr>
        <p:spPr>
          <a:xfrm>
            <a:off x="548640" y="1828800"/>
            <a:ext cx="7772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E6EDF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Key Takeaways</a:t>
            </a:r>
            <a:endParaRPr lang="en-US" sz="3600" dirty="0"/>
          </a:p>
        </p:txBody>
      </p:sp>
      <p:sp>
        <p:nvSpPr>
          <p:cNvPr id="4" name="Shape 2"/>
          <p:cNvSpPr/>
          <p:nvPr/>
        </p:nvSpPr>
        <p:spPr>
          <a:xfrm>
            <a:off x="548640" y="2926080"/>
            <a:ext cx="1828800" cy="45720"/>
          </a:xfrm>
          <a:prstGeom prst="rect">
            <a:avLst/>
          </a:prstGeom>
          <a:solidFill>
            <a:srgbClr val="3FB950"/>
          </a:solidFill>
          <a:ln/>
        </p:spPr>
      </p:sp>
      <p:sp>
        <p:nvSpPr>
          <p:cNvPr id="5" name="Shape 3"/>
          <p:cNvSpPr/>
          <p:nvPr/>
        </p:nvSpPr>
        <p:spPr>
          <a:xfrm>
            <a:off x="0" y="5088636"/>
            <a:ext cx="9144000" cy="54864"/>
          </a:xfrm>
          <a:prstGeom prst="rect">
            <a:avLst/>
          </a:prstGeom>
          <a:solidFill>
            <a:srgbClr val="3FB950"/>
          </a:solidFill>
          <a:ln/>
        </p:spPr>
      </p:sp>
      <p:sp>
        <p:nvSpPr>
          <p:cNvPr id="6" name="Text 4"/>
          <p:cNvSpPr/>
          <p:nvPr/>
        </p:nvSpPr>
        <p:spPr>
          <a:xfrm>
            <a:off x="8503920" y="4709160"/>
            <a:ext cx="457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27</a:t>
            </a:r>
            <a:endParaRPr lang="en-US" sz="9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solidFill>
          <a:srgbClr val="0D11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E6EDF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What To Do Next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548640" y="868680"/>
            <a:ext cx="1097280" cy="45720"/>
          </a:xfrm>
          <a:prstGeom prst="rect">
            <a:avLst/>
          </a:prstGeom>
          <a:solidFill>
            <a:srgbClr val="3FB950"/>
          </a:solidFill>
          <a:ln/>
        </p:spPr>
      </p:sp>
      <p:sp>
        <p:nvSpPr>
          <p:cNvPr id="4" name="Shape 2"/>
          <p:cNvSpPr/>
          <p:nvPr/>
        </p:nvSpPr>
        <p:spPr>
          <a:xfrm>
            <a:off x="548640" y="1143000"/>
            <a:ext cx="8046720" cy="1051560"/>
          </a:xfrm>
          <a:prstGeom prst="rect">
            <a:avLst/>
          </a:prstGeom>
          <a:solidFill>
            <a:srgbClr val="161B22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548640" y="1143000"/>
            <a:ext cx="54864" cy="1051560"/>
          </a:xfrm>
          <a:prstGeom prst="rect">
            <a:avLst/>
          </a:prstGeom>
          <a:solidFill>
            <a:srgbClr val="3FB950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8680" y="1417320"/>
            <a:ext cx="411480" cy="41148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508760" y="1234440"/>
            <a:ext cx="6858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3FB95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Deploy with debug symbols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1508760" y="1645920"/>
            <a:ext cx="6858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early development stages, ship your extension with debug info enabled. Consider a flag to swap between release and debug binaries.</a:t>
            </a:r>
            <a:endParaRPr lang="en-US" sz="1300" dirty="0"/>
          </a:p>
        </p:txBody>
      </p:sp>
      <p:sp>
        <p:nvSpPr>
          <p:cNvPr id="9" name="Shape 6"/>
          <p:cNvSpPr/>
          <p:nvPr/>
        </p:nvSpPr>
        <p:spPr>
          <a:xfrm>
            <a:off x="548640" y="2377440"/>
            <a:ext cx="8046720" cy="1051560"/>
          </a:xfrm>
          <a:prstGeom prst="rect">
            <a:avLst/>
          </a:prstGeom>
          <a:solidFill>
            <a:srgbClr val="161B22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548640" y="2377440"/>
            <a:ext cx="54864" cy="1051560"/>
          </a:xfrm>
          <a:prstGeom prst="rect">
            <a:avLst/>
          </a:prstGeom>
          <a:solidFill>
            <a:srgbClr val="F0883E"/>
          </a:solidFill>
          <a:ln/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2651760"/>
            <a:ext cx="411480" cy="41148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1508760" y="2468880"/>
            <a:ext cx="6858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0883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Enable core dumps with monitoring</a:t>
            </a:r>
            <a:endParaRPr lang="en-US" sz="1700" dirty="0"/>
          </a:p>
        </p:txBody>
      </p:sp>
      <p:sp>
        <p:nvSpPr>
          <p:cNvPr id="13" name="Text 9"/>
          <p:cNvSpPr/>
          <p:nvPr/>
        </p:nvSpPr>
        <p:spPr>
          <a:xfrm>
            <a:off x="1508760" y="2880360"/>
            <a:ext cx="6858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Turn on core dumps but add a cleanup script to prevent filling up the disk. Monitor for new dumps automatically.</a:t>
            </a:r>
            <a:endParaRPr lang="en-US" sz="1300" dirty="0"/>
          </a:p>
        </p:txBody>
      </p:sp>
      <p:sp>
        <p:nvSpPr>
          <p:cNvPr id="14" name="Shape 10"/>
          <p:cNvSpPr/>
          <p:nvPr/>
        </p:nvSpPr>
        <p:spPr>
          <a:xfrm>
            <a:off x="548640" y="3611880"/>
            <a:ext cx="8046720" cy="1051560"/>
          </a:xfrm>
          <a:prstGeom prst="rect">
            <a:avLst/>
          </a:prstGeom>
          <a:solidFill>
            <a:srgbClr val="161B22"/>
          </a:solidFill>
          <a:ln/>
          <a:effectLst>
            <a:outerShdw sx="100000" sy="100000" kx="0" ky="0" algn="bl" rotWithShape="0" blurRad="101600" dist="38100" dir="8100000">
              <a:srgbClr val="000000">
                <a:alpha val="40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548640" y="3611880"/>
            <a:ext cx="54864" cy="1051560"/>
          </a:xfrm>
          <a:prstGeom prst="rect">
            <a:avLst/>
          </a:prstGeom>
          <a:solidFill>
            <a:srgbClr val="39D2C0"/>
          </a:solidFill>
          <a:ln/>
        </p:spPr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" y="3886200"/>
            <a:ext cx="411480" cy="411480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1508760" y="3703320"/>
            <a:ext cx="6858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39D2C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Prepare your dev environment</a:t>
            </a:r>
            <a:endParaRPr lang="en-US" sz="1700" dirty="0"/>
          </a:p>
        </p:txBody>
      </p:sp>
      <p:sp>
        <p:nvSpPr>
          <p:cNvPr id="18" name="Text 13"/>
          <p:cNvSpPr/>
          <p:nvPr/>
        </p:nvSpPr>
        <p:spPr>
          <a:xfrm>
            <a:off x="1508760" y="4114800"/>
            <a:ext cx="6858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Have a ready-to-go setup with matching PostgreSQL version, source paths, and GDB configured to analyze core dumps quickly.</a:t>
            </a:r>
            <a:endParaRPr lang="en-US" sz="1300" dirty="0"/>
          </a:p>
        </p:txBody>
      </p:sp>
      <p:sp>
        <p:nvSpPr>
          <p:cNvPr id="19" name="Shape 14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161B22"/>
          </a:solidFill>
          <a:ln/>
        </p:spPr>
      </p:sp>
      <p:sp>
        <p:nvSpPr>
          <p:cNvPr id="20" name="Text 15"/>
          <p:cNvSpPr/>
          <p:nvPr/>
        </p:nvSpPr>
        <p:spPr>
          <a:xfrm>
            <a:off x="457200" y="4800600"/>
            <a:ext cx="73152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Debugging PostgreSQL Crashes in Production  |  Varik  |  PGDay Armenia 2026</a:t>
            </a:r>
            <a:endParaRPr lang="en-US" sz="800" dirty="0"/>
          </a:p>
        </p:txBody>
      </p:sp>
      <p:sp>
        <p:nvSpPr>
          <p:cNvPr id="21" name="Text 16"/>
          <p:cNvSpPr/>
          <p:nvPr/>
        </p:nvSpPr>
        <p:spPr>
          <a:xfrm>
            <a:off x="8503920" y="4709160"/>
            <a:ext cx="457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28</a:t>
            </a:r>
            <a:endParaRPr lang="en-US" sz="9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solidFill>
          <a:srgbClr val="0D11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edia 0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503920" y="4709160"/>
            <a:ext cx="457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29</a:t>
            </a:r>
            <a:endParaRPr lang="en-US" sz="900" dirty="0"/>
          </a:p>
        </p:txBody>
      </p:sp>
    </p:spTree>
  </p:cSld>
  <p:clrMapOvr>
    <a:masterClrMapping/>
  </p:clrMapOvr>
  <p:transition advClick="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20040"/>
            <a:ext cx="8229600" cy="365760"/>
          </a:xfrm>
          <a:prstGeom prst="rect">
            <a:avLst/>
          </a:prstGeom>
          <a:solidFill>
            <a:srgbClr val="1F1F1F"/>
          </a:solidFill>
          <a:ln w="12700">
            <a:solidFill>
              <a:srgbClr val="0A0A0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640080" y="448056"/>
            <a:ext cx="118872" cy="118872"/>
          </a:xfrm>
          <a:prstGeom prst="ellipse">
            <a:avLst/>
          </a:prstGeom>
          <a:solidFill>
            <a:srgbClr val="FF5F56"/>
          </a:solidFill>
          <a:ln w="12700">
            <a:solidFill>
              <a:srgbClr val="FF5F56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41248" y="448056"/>
            <a:ext cx="118872" cy="118872"/>
          </a:xfrm>
          <a:prstGeom prst="ellipse">
            <a:avLst/>
          </a:prstGeom>
          <a:solidFill>
            <a:srgbClr val="FFBD2E"/>
          </a:solidFill>
          <a:ln w="12700">
            <a:solidFill>
              <a:srgbClr val="FFBD2E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1042416" y="448056"/>
            <a:ext cx="118872" cy="118872"/>
          </a:xfrm>
          <a:prstGeom prst="ellipse">
            <a:avLst/>
          </a:prstGeom>
          <a:solidFill>
            <a:srgbClr val="27C93F"/>
          </a:solidFill>
          <a:ln w="12700">
            <a:solidFill>
              <a:srgbClr val="27C93F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371600" y="320040"/>
            <a:ext cx="6858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varik@pgday-armenia: ~/talks/debugging-postgres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457200" y="685800"/>
            <a:ext cx="8229600" cy="3931920"/>
          </a:xfrm>
          <a:prstGeom prst="rect">
            <a:avLst/>
          </a:prstGeom>
          <a:solidFill>
            <a:srgbClr val="0A0A0A"/>
          </a:solidFill>
          <a:ln w="12700">
            <a:solidFill>
              <a:srgbClr val="0A0A0A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640080" y="822960"/>
            <a:ext cx="7863840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$ </a:t>
            </a:r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./present.sh --speaker=varik --topic="debugging postgres"</a:t>
            </a:r>
            <a:endParaRPr lang="en-US" sz="13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[ OK ] </a:t>
            </a:r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Loading slides...                                  done</a:t>
            </a:r>
            <a:endParaRPr lang="en-US" sz="13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[ OK ] </a:t>
            </a:r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Connecting to projector...                         done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161B22"/>
          </a:solidFill>
          <a:ln/>
        </p:spPr>
      </p:sp>
      <p:sp>
        <p:nvSpPr>
          <p:cNvPr id="10" name="Text 8"/>
          <p:cNvSpPr/>
          <p:nvPr/>
        </p:nvSpPr>
        <p:spPr>
          <a:xfrm>
            <a:off x="457200" y="4800600"/>
            <a:ext cx="73152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Debugging PostgreSQL Crashes in Production  |  Varik  |  PGDay Armenia 2026</a:t>
            </a:r>
            <a:endParaRPr lang="en-US" sz="800" dirty="0"/>
          </a:p>
        </p:txBody>
      </p:sp>
    </p:spTree>
  </p:cSld>
  <p:clrMapOvr>
    <a:masterClrMapping/>
  </p:clrMapOvr>
  <p:transition spd="fast" advClick="0" advTm="25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20040"/>
            <a:ext cx="8229600" cy="365760"/>
          </a:xfrm>
          <a:prstGeom prst="rect">
            <a:avLst/>
          </a:prstGeom>
          <a:solidFill>
            <a:srgbClr val="1F1F1F"/>
          </a:solidFill>
          <a:ln w="12700">
            <a:solidFill>
              <a:srgbClr val="0A0A0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640080" y="448056"/>
            <a:ext cx="118872" cy="118872"/>
          </a:xfrm>
          <a:prstGeom prst="ellipse">
            <a:avLst/>
          </a:prstGeom>
          <a:solidFill>
            <a:srgbClr val="FF5F56"/>
          </a:solidFill>
          <a:ln w="12700">
            <a:solidFill>
              <a:srgbClr val="FF5F56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41248" y="448056"/>
            <a:ext cx="118872" cy="118872"/>
          </a:xfrm>
          <a:prstGeom prst="ellipse">
            <a:avLst/>
          </a:prstGeom>
          <a:solidFill>
            <a:srgbClr val="FFBD2E"/>
          </a:solidFill>
          <a:ln w="12700">
            <a:solidFill>
              <a:srgbClr val="FFBD2E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1042416" y="448056"/>
            <a:ext cx="118872" cy="118872"/>
          </a:xfrm>
          <a:prstGeom prst="ellipse">
            <a:avLst/>
          </a:prstGeom>
          <a:solidFill>
            <a:srgbClr val="27C93F"/>
          </a:solidFill>
          <a:ln w="12700">
            <a:solidFill>
              <a:srgbClr val="27C93F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371600" y="320040"/>
            <a:ext cx="6858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varik@pgday-armenia: ~/talks/debugging-postgres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457200" y="685800"/>
            <a:ext cx="8229600" cy="3931920"/>
          </a:xfrm>
          <a:prstGeom prst="rect">
            <a:avLst/>
          </a:prstGeom>
          <a:solidFill>
            <a:srgbClr val="0A0A0A"/>
          </a:solidFill>
          <a:ln w="12700">
            <a:solidFill>
              <a:srgbClr val="0A0A0A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640080" y="822960"/>
            <a:ext cx="7863840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$ </a:t>
            </a:r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./present.sh --speaker=varik --topic="debugging postgres"</a:t>
            </a:r>
            <a:endParaRPr lang="en-US" sz="13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[ OK ] </a:t>
            </a:r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Loading slides...                                  done</a:t>
            </a:r>
            <a:endParaRPr lang="en-US" sz="13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[ OK ] </a:t>
            </a:r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Connecting to projector...                         done</a:t>
            </a:r>
            <a:endParaRPr lang="en-US" sz="13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[ OK ] </a:t>
            </a:r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Initializing speaker process (PID 26)...           done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161B22"/>
          </a:solidFill>
          <a:ln/>
        </p:spPr>
      </p:sp>
      <p:sp>
        <p:nvSpPr>
          <p:cNvPr id="10" name="Text 8"/>
          <p:cNvSpPr/>
          <p:nvPr/>
        </p:nvSpPr>
        <p:spPr>
          <a:xfrm>
            <a:off x="457200" y="4800600"/>
            <a:ext cx="73152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Debugging PostgreSQL Crashes in Production  |  Varik  |  PGDay Armenia 2026</a:t>
            </a:r>
            <a:endParaRPr lang="en-US" sz="800" dirty="0"/>
          </a:p>
        </p:txBody>
      </p:sp>
    </p:spTree>
  </p:cSld>
  <p:clrMapOvr>
    <a:masterClrMapping/>
  </p:clrMapOvr>
  <p:transition spd="fast" advClick="0" advTm="25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20040"/>
            <a:ext cx="8229600" cy="365760"/>
          </a:xfrm>
          <a:prstGeom prst="rect">
            <a:avLst/>
          </a:prstGeom>
          <a:solidFill>
            <a:srgbClr val="1F1F1F"/>
          </a:solidFill>
          <a:ln w="12700">
            <a:solidFill>
              <a:srgbClr val="0A0A0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640080" y="448056"/>
            <a:ext cx="118872" cy="118872"/>
          </a:xfrm>
          <a:prstGeom prst="ellipse">
            <a:avLst/>
          </a:prstGeom>
          <a:solidFill>
            <a:srgbClr val="FF5F56"/>
          </a:solidFill>
          <a:ln w="12700">
            <a:solidFill>
              <a:srgbClr val="FF5F56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41248" y="448056"/>
            <a:ext cx="118872" cy="118872"/>
          </a:xfrm>
          <a:prstGeom prst="ellipse">
            <a:avLst/>
          </a:prstGeom>
          <a:solidFill>
            <a:srgbClr val="FFBD2E"/>
          </a:solidFill>
          <a:ln w="12700">
            <a:solidFill>
              <a:srgbClr val="FFBD2E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1042416" y="448056"/>
            <a:ext cx="118872" cy="118872"/>
          </a:xfrm>
          <a:prstGeom prst="ellipse">
            <a:avLst/>
          </a:prstGeom>
          <a:solidFill>
            <a:srgbClr val="27C93F"/>
          </a:solidFill>
          <a:ln w="12700">
            <a:solidFill>
              <a:srgbClr val="27C93F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371600" y="320040"/>
            <a:ext cx="6858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varik@pgday-armenia: ~/talks/debugging-postgres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457200" y="685800"/>
            <a:ext cx="8229600" cy="3931920"/>
          </a:xfrm>
          <a:prstGeom prst="rect">
            <a:avLst/>
          </a:prstGeom>
          <a:solidFill>
            <a:srgbClr val="0A0A0A"/>
          </a:solidFill>
          <a:ln w="12700">
            <a:solidFill>
              <a:srgbClr val="0A0A0A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640080" y="822960"/>
            <a:ext cx="7863840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$ </a:t>
            </a:r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./present.sh --speaker=varik --topic="debugging postgres"</a:t>
            </a:r>
            <a:endParaRPr lang="en-US" sz="13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[ OK ] </a:t>
            </a:r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Loading slides...                                  done</a:t>
            </a:r>
            <a:endParaRPr lang="en-US" sz="13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[ OK ] </a:t>
            </a:r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Connecting to projector...                         done</a:t>
            </a:r>
            <a:endParaRPr lang="en-US" sz="13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[ OK ] </a:t>
            </a:r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Initializing speaker process (PID 26)...           done</a:t>
            </a:r>
            <a:endParaRPr lang="en-US" sz="13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[ </a:t>
            </a:r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F0883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..</a:t>
            </a:r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] </a:t>
            </a:r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Calling speaker_introduce()...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161B22"/>
          </a:solidFill>
          <a:ln/>
        </p:spPr>
      </p:sp>
      <p:sp>
        <p:nvSpPr>
          <p:cNvPr id="10" name="Text 8"/>
          <p:cNvSpPr/>
          <p:nvPr/>
        </p:nvSpPr>
        <p:spPr>
          <a:xfrm>
            <a:off x="457200" y="4800600"/>
            <a:ext cx="73152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Debugging PostgreSQL Crashes in Production  |  Varik  |  PGDay Armenia 2026</a:t>
            </a:r>
            <a:endParaRPr lang="en-US" sz="800" dirty="0"/>
          </a:p>
        </p:txBody>
      </p:sp>
    </p:spTree>
  </p:cSld>
  <p:clrMapOvr>
    <a:masterClrMapping/>
  </p:clrMapOvr>
  <p:transition spd="fast" advClick="0" advTm="3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20040"/>
            <a:ext cx="8229600" cy="365760"/>
          </a:xfrm>
          <a:prstGeom prst="rect">
            <a:avLst/>
          </a:prstGeom>
          <a:solidFill>
            <a:srgbClr val="1F1F1F"/>
          </a:solidFill>
          <a:ln w="12700">
            <a:solidFill>
              <a:srgbClr val="0A0A0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640080" y="448056"/>
            <a:ext cx="118872" cy="118872"/>
          </a:xfrm>
          <a:prstGeom prst="ellipse">
            <a:avLst/>
          </a:prstGeom>
          <a:solidFill>
            <a:srgbClr val="FF5F56"/>
          </a:solidFill>
          <a:ln w="12700">
            <a:solidFill>
              <a:srgbClr val="FF5F56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41248" y="448056"/>
            <a:ext cx="118872" cy="118872"/>
          </a:xfrm>
          <a:prstGeom prst="ellipse">
            <a:avLst/>
          </a:prstGeom>
          <a:solidFill>
            <a:srgbClr val="FFBD2E"/>
          </a:solidFill>
          <a:ln w="12700">
            <a:solidFill>
              <a:srgbClr val="FFBD2E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1042416" y="448056"/>
            <a:ext cx="118872" cy="118872"/>
          </a:xfrm>
          <a:prstGeom prst="ellipse">
            <a:avLst/>
          </a:prstGeom>
          <a:solidFill>
            <a:srgbClr val="27C93F"/>
          </a:solidFill>
          <a:ln w="12700">
            <a:solidFill>
              <a:srgbClr val="27C93F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371600" y="320040"/>
            <a:ext cx="6858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varik@pgday-armenia: ~/talks/debugging-postgres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457200" y="685800"/>
            <a:ext cx="8229600" cy="3931920"/>
          </a:xfrm>
          <a:prstGeom prst="rect">
            <a:avLst/>
          </a:prstGeom>
          <a:solidFill>
            <a:srgbClr val="0A0A0A"/>
          </a:solidFill>
          <a:ln w="12700">
            <a:solidFill>
              <a:srgbClr val="0A0A0A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640080" y="822960"/>
            <a:ext cx="7863840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$ </a:t>
            </a:r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./present.sh --speaker=varik --topic="debugging postgres"</a:t>
            </a:r>
            <a:endParaRPr lang="en-US" sz="13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[ OK ] </a:t>
            </a:r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Loading slides...                                  done</a:t>
            </a:r>
            <a:endParaRPr lang="en-US" sz="13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[ OK ] </a:t>
            </a:r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Connecting to projector...                         done</a:t>
            </a:r>
            <a:endParaRPr lang="en-US" sz="13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[ OK ] </a:t>
            </a:r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Initializing speaker process (PID 26)...           done</a:t>
            </a:r>
            <a:endParaRPr lang="en-US" sz="13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[ </a:t>
            </a:r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F0883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..</a:t>
            </a:r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] </a:t>
            </a:r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Calling speaker_introduce()...</a:t>
            </a:r>
            <a:endParaRPr lang="en-US" sz="13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600" dirty="0">
                <a:solidFill>
                  <a:srgbClr val="00000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</a:t>
            </a:r>
            <a:endParaRPr lang="en-US" sz="13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LOG:  </a:t>
            </a:r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speaker process (PID 26) was terminated by signal 11: </a:t>
            </a:r>
            <a:pPr indent="0" marL="0">
              <a:spcAft>
                <a:spcPts val="200"/>
              </a:spcAft>
              <a:buNone/>
            </a:pPr>
            <a:r>
              <a:rPr lang="en-US" sz="1300" b="1" dirty="0">
                <a:solidFill>
                  <a:srgbClr val="F8514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Segmentation fault</a:t>
            </a:r>
            <a:endParaRPr lang="en-US" sz="13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DETAIL:  </a:t>
            </a:r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Failed process was running: </a:t>
            </a:r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39D2C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introduce_speaker("Varik");</a:t>
            </a:r>
            <a:endParaRPr lang="en-US" sz="13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LOG:  </a:t>
            </a:r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terminating any other active introduction processes</a:t>
            </a:r>
            <a:endParaRPr lang="en-US" sz="13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LOG:  </a:t>
            </a:r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core dump written to </a:t>
            </a:r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F0883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/tmp/cores/core.varik.26.1730000000</a:t>
            </a:r>
            <a:endParaRPr lang="en-US" sz="13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600" dirty="0">
                <a:solidFill>
                  <a:srgbClr val="00000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161B22"/>
          </a:solidFill>
          <a:ln/>
        </p:spPr>
      </p:sp>
      <p:sp>
        <p:nvSpPr>
          <p:cNvPr id="10" name="Text 8"/>
          <p:cNvSpPr/>
          <p:nvPr/>
        </p:nvSpPr>
        <p:spPr>
          <a:xfrm>
            <a:off x="457200" y="4800600"/>
            <a:ext cx="73152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Debugging PostgreSQL Crashes in Production  |  Varik  |  PGDay Armenia 2026</a:t>
            </a:r>
            <a:endParaRPr lang="en-US" sz="800" dirty="0"/>
          </a:p>
        </p:txBody>
      </p:sp>
    </p:spTree>
  </p:cSld>
  <p:clrMapOvr>
    <a:masterClrMapping/>
  </p:clrMapOvr>
  <p:transition spd="fast" advClick="0" advTm="3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20040"/>
            <a:ext cx="8229600" cy="365760"/>
          </a:xfrm>
          <a:prstGeom prst="rect">
            <a:avLst/>
          </a:prstGeom>
          <a:solidFill>
            <a:srgbClr val="1F1F1F"/>
          </a:solidFill>
          <a:ln w="12700">
            <a:solidFill>
              <a:srgbClr val="0A0A0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640080" y="448056"/>
            <a:ext cx="118872" cy="118872"/>
          </a:xfrm>
          <a:prstGeom prst="ellipse">
            <a:avLst/>
          </a:prstGeom>
          <a:solidFill>
            <a:srgbClr val="FF5F56"/>
          </a:solidFill>
          <a:ln w="12700">
            <a:solidFill>
              <a:srgbClr val="FF5F56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41248" y="448056"/>
            <a:ext cx="118872" cy="118872"/>
          </a:xfrm>
          <a:prstGeom prst="ellipse">
            <a:avLst/>
          </a:prstGeom>
          <a:solidFill>
            <a:srgbClr val="FFBD2E"/>
          </a:solidFill>
          <a:ln w="12700">
            <a:solidFill>
              <a:srgbClr val="FFBD2E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1042416" y="448056"/>
            <a:ext cx="118872" cy="118872"/>
          </a:xfrm>
          <a:prstGeom prst="ellipse">
            <a:avLst/>
          </a:prstGeom>
          <a:solidFill>
            <a:srgbClr val="27C93F"/>
          </a:solidFill>
          <a:ln w="12700">
            <a:solidFill>
              <a:srgbClr val="27C93F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371600" y="320040"/>
            <a:ext cx="6858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varik@pgday-armenia: ~/talks/debugging-postgres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457200" y="685800"/>
            <a:ext cx="8229600" cy="3931920"/>
          </a:xfrm>
          <a:prstGeom prst="rect">
            <a:avLst/>
          </a:prstGeom>
          <a:solidFill>
            <a:srgbClr val="0A0A0A"/>
          </a:solidFill>
          <a:ln w="12700">
            <a:solidFill>
              <a:srgbClr val="0A0A0A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640080" y="822960"/>
            <a:ext cx="7863840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$ </a:t>
            </a:r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./present.sh --speaker=varik --topic="debugging postgres"</a:t>
            </a:r>
            <a:endParaRPr lang="en-US" sz="13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[ OK ] </a:t>
            </a:r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Loading slides...                                  done</a:t>
            </a:r>
            <a:endParaRPr lang="en-US" sz="13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[ OK ] </a:t>
            </a:r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Connecting to projector...                         done</a:t>
            </a:r>
            <a:endParaRPr lang="en-US" sz="13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[ OK ] </a:t>
            </a:r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Initializing speaker process (PID 26)...           done</a:t>
            </a:r>
            <a:endParaRPr lang="en-US" sz="13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[ </a:t>
            </a:r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F0883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..</a:t>
            </a:r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] </a:t>
            </a:r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Calling speaker_introduce()...</a:t>
            </a:r>
            <a:endParaRPr lang="en-US" sz="13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600" dirty="0">
                <a:solidFill>
                  <a:srgbClr val="00000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</a:t>
            </a:r>
            <a:endParaRPr lang="en-US" sz="13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LOG:  </a:t>
            </a:r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speaker process (PID 26) was terminated by signal 11: </a:t>
            </a:r>
            <a:pPr indent="0" marL="0">
              <a:spcAft>
                <a:spcPts val="200"/>
              </a:spcAft>
              <a:buNone/>
            </a:pPr>
            <a:r>
              <a:rPr lang="en-US" sz="1300" b="1" dirty="0">
                <a:solidFill>
                  <a:srgbClr val="F8514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Segmentation fault</a:t>
            </a:r>
            <a:endParaRPr lang="en-US" sz="13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DETAIL:  </a:t>
            </a:r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Failed process was running: </a:t>
            </a:r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39D2C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introduce_speaker("Varik");</a:t>
            </a:r>
            <a:endParaRPr lang="en-US" sz="13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LOG:  </a:t>
            </a:r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terminating any other active introduction processes</a:t>
            </a:r>
            <a:endParaRPr lang="en-US" sz="13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LOG:  </a:t>
            </a:r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core dump written to </a:t>
            </a:r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F0883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/tmp/cores/core.varik.26.1730000000</a:t>
            </a:r>
            <a:endParaRPr lang="en-US" sz="13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600" dirty="0">
                <a:solidFill>
                  <a:srgbClr val="00000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</a:t>
            </a:r>
            <a:endParaRPr lang="en-US" sz="13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300" b="1" dirty="0">
                <a:solidFill>
                  <a:srgbClr val="F8514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PANIC:  </a:t>
            </a:r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presentation crashed before introduction</a:t>
            </a:r>
            <a:endParaRPr lang="en-US" sz="13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F0883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HINT:   </a:t>
            </a:r>
            <a:pPr indent="0" marL="0">
              <a:spcAft>
                <a:spcPts val="200"/>
              </a:spcAft>
              <a:buNone/>
            </a:pPr>
            <a:r>
              <a:rPr lang="en-US" sz="1300" i="1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this is exactly what we're going to debug today.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161B22"/>
          </a:solidFill>
          <a:ln/>
        </p:spPr>
      </p:sp>
      <p:sp>
        <p:nvSpPr>
          <p:cNvPr id="10" name="Text 8"/>
          <p:cNvSpPr/>
          <p:nvPr/>
        </p:nvSpPr>
        <p:spPr>
          <a:xfrm>
            <a:off x="457200" y="4800600"/>
            <a:ext cx="73152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Debugging PostgreSQL Crashes in Production  |  Varik  |  PGDay Armenia 2026</a:t>
            </a:r>
            <a:endParaRPr lang="en-US" sz="800" dirty="0"/>
          </a:p>
        </p:txBody>
      </p:sp>
    </p:spTree>
  </p:cSld>
  <p:clrMapOvr>
    <a:masterClrMapping/>
  </p:clrMapOvr>
  <p:transition spd="fast" advClick="0" advTm="4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20040"/>
            <a:ext cx="8229600" cy="365760"/>
          </a:xfrm>
          <a:prstGeom prst="rect">
            <a:avLst/>
          </a:prstGeom>
          <a:solidFill>
            <a:srgbClr val="1F1F1F"/>
          </a:solidFill>
          <a:ln w="12700">
            <a:solidFill>
              <a:srgbClr val="0A0A0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640080" y="448056"/>
            <a:ext cx="118872" cy="118872"/>
          </a:xfrm>
          <a:prstGeom prst="ellipse">
            <a:avLst/>
          </a:prstGeom>
          <a:solidFill>
            <a:srgbClr val="FF5F56"/>
          </a:solidFill>
          <a:ln w="12700">
            <a:solidFill>
              <a:srgbClr val="FF5F56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41248" y="448056"/>
            <a:ext cx="118872" cy="118872"/>
          </a:xfrm>
          <a:prstGeom prst="ellipse">
            <a:avLst/>
          </a:prstGeom>
          <a:solidFill>
            <a:srgbClr val="FFBD2E"/>
          </a:solidFill>
          <a:ln w="12700">
            <a:solidFill>
              <a:srgbClr val="FFBD2E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1042416" y="448056"/>
            <a:ext cx="118872" cy="118872"/>
          </a:xfrm>
          <a:prstGeom prst="ellipse">
            <a:avLst/>
          </a:prstGeom>
          <a:solidFill>
            <a:srgbClr val="27C93F"/>
          </a:solidFill>
          <a:ln w="12700">
            <a:solidFill>
              <a:srgbClr val="27C93F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371600" y="320040"/>
            <a:ext cx="6858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varik@pgday-armenia: ~/talks/debugging-postgres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457200" y="685800"/>
            <a:ext cx="8229600" cy="3931920"/>
          </a:xfrm>
          <a:prstGeom prst="rect">
            <a:avLst/>
          </a:prstGeom>
          <a:solidFill>
            <a:srgbClr val="0A0A0A"/>
          </a:solidFill>
          <a:ln w="12700">
            <a:solidFill>
              <a:srgbClr val="0A0A0A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640080" y="822960"/>
            <a:ext cx="7863840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$ </a:t>
            </a:r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./present.sh --speaker=varik --topic="debugging postgres"</a:t>
            </a:r>
            <a:endParaRPr lang="en-US" sz="13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[ OK ] </a:t>
            </a:r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Loading slides...                                  done</a:t>
            </a:r>
            <a:endParaRPr lang="en-US" sz="13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[ OK ] </a:t>
            </a:r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Connecting to projector...                         done</a:t>
            </a:r>
            <a:endParaRPr lang="en-US" sz="13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[ OK ] </a:t>
            </a:r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Initializing speaker process (PID 26)...           done</a:t>
            </a:r>
            <a:endParaRPr lang="en-US" sz="13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[ </a:t>
            </a:r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F0883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..</a:t>
            </a:r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] </a:t>
            </a:r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Calling speaker_introduce()...</a:t>
            </a:r>
            <a:endParaRPr lang="en-US" sz="13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600" dirty="0">
                <a:solidFill>
                  <a:srgbClr val="00000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</a:t>
            </a:r>
            <a:endParaRPr lang="en-US" sz="13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LOG:  </a:t>
            </a:r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speaker process (PID 26) was terminated by signal 11: </a:t>
            </a:r>
            <a:pPr indent="0" marL="0">
              <a:spcAft>
                <a:spcPts val="200"/>
              </a:spcAft>
              <a:buNone/>
            </a:pPr>
            <a:r>
              <a:rPr lang="en-US" sz="1300" b="1" dirty="0">
                <a:solidFill>
                  <a:srgbClr val="F8514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Segmentation fault</a:t>
            </a:r>
            <a:endParaRPr lang="en-US" sz="13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DETAIL:  </a:t>
            </a:r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Failed process was running: </a:t>
            </a:r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39D2C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introduce_speaker("Varik");</a:t>
            </a:r>
            <a:endParaRPr lang="en-US" sz="13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LOG:  </a:t>
            </a:r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terminating any other active introduction processes</a:t>
            </a:r>
            <a:endParaRPr lang="en-US" sz="13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LOG:  </a:t>
            </a:r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core dump written to </a:t>
            </a:r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F0883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/tmp/cores/core.varik.26.1730000000</a:t>
            </a:r>
            <a:endParaRPr lang="en-US" sz="13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600" dirty="0">
                <a:solidFill>
                  <a:srgbClr val="00000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</a:t>
            </a:r>
            <a:endParaRPr lang="en-US" sz="13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300" b="1" dirty="0">
                <a:solidFill>
                  <a:srgbClr val="F8514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PANIC:  </a:t>
            </a:r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presentation crashed before introduction</a:t>
            </a:r>
            <a:endParaRPr lang="en-US" sz="13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F0883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HINT:   </a:t>
            </a:r>
            <a:pPr indent="0" marL="0">
              <a:spcAft>
                <a:spcPts val="200"/>
              </a:spcAft>
              <a:buNone/>
            </a:pPr>
            <a:r>
              <a:rPr lang="en-US" sz="1300" i="1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this is exactly what we're going to debug today.</a:t>
            </a:r>
            <a:endParaRPr lang="en-US" sz="13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600" dirty="0">
                <a:solidFill>
                  <a:srgbClr val="00000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</a:t>
            </a:r>
            <a:endParaRPr lang="en-US" sz="13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$ </a:t>
            </a:r>
            <a:pPr indent="0" marL="0">
              <a:spcAft>
                <a:spcPts val="200"/>
              </a:spcAft>
              <a:buNone/>
            </a:pPr>
            <a:r>
              <a:rPr lang="en-US" sz="1300" dirty="0">
                <a:solidFill>
                  <a:srgbClr val="E6EDF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gdb -c /tmp/cores/core.varik.26.1730000000 ./present.sh</a:t>
            </a:r>
            <a:pPr indent="0" marL="0">
              <a:spcAft>
                <a:spcPts val="200"/>
              </a:spcAft>
              <a:buNone/>
            </a:pPr>
            <a:r>
              <a:rPr lang="en-US" sz="1300" b="1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_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161B22"/>
          </a:solidFill>
          <a:ln/>
        </p:spPr>
      </p:sp>
      <p:sp>
        <p:nvSpPr>
          <p:cNvPr id="10" name="Text 8"/>
          <p:cNvSpPr/>
          <p:nvPr/>
        </p:nvSpPr>
        <p:spPr>
          <a:xfrm>
            <a:off x="457200" y="4800600"/>
            <a:ext cx="731520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Debugging PostgreSQL Crashes in Production  |  Varik  |  PGDay Armenia 2026</a:t>
            </a:r>
            <a:endParaRPr lang="en-US" sz="800" dirty="0"/>
          </a:p>
        </p:txBody>
      </p:sp>
      <p:sp>
        <p:nvSpPr>
          <p:cNvPr id="11" name="Text 9"/>
          <p:cNvSpPr/>
          <p:nvPr/>
        </p:nvSpPr>
        <p:spPr>
          <a:xfrm>
            <a:off x="8503920" y="4709160"/>
            <a:ext cx="457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Debugging PostgreSQL Crashes in Production</dc:title>
  <dc:subject>PptxGenJS Presentation</dc:subject>
  <dc:creator>Varik</dc:creator>
  <cp:lastModifiedBy>Varik</cp:lastModifiedBy>
  <cp:revision>1</cp:revision>
  <dcterms:created xsi:type="dcterms:W3CDTF">2026-04-27T07:25:35Z</dcterms:created>
  <dcterms:modified xsi:type="dcterms:W3CDTF">2026-04-27T07:25:35Z</dcterms:modified>
</cp:coreProperties>
</file>